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56" r:id="rId2"/>
    <p:sldId id="313" r:id="rId3"/>
    <p:sldId id="257" r:id="rId4"/>
    <p:sldId id="258" r:id="rId5"/>
    <p:sldId id="259" r:id="rId6"/>
    <p:sldId id="266" r:id="rId7"/>
    <p:sldId id="260" r:id="rId8"/>
    <p:sldId id="261" r:id="rId9"/>
    <p:sldId id="262" r:id="rId10"/>
    <p:sldId id="263" r:id="rId11"/>
    <p:sldId id="264" r:id="rId12"/>
    <p:sldId id="265" r:id="rId13"/>
    <p:sldId id="267" r:id="rId14"/>
    <p:sldId id="272" r:id="rId15"/>
    <p:sldId id="297" r:id="rId16"/>
    <p:sldId id="270" r:id="rId17"/>
    <p:sldId id="274" r:id="rId18"/>
    <p:sldId id="331" r:id="rId19"/>
    <p:sldId id="275" r:id="rId20"/>
    <p:sldId id="276" r:id="rId21"/>
    <p:sldId id="277" r:id="rId22"/>
    <p:sldId id="278" r:id="rId23"/>
    <p:sldId id="280" r:id="rId24"/>
    <p:sldId id="281" r:id="rId25"/>
    <p:sldId id="284" r:id="rId26"/>
    <p:sldId id="285" r:id="rId27"/>
    <p:sldId id="286" r:id="rId28"/>
    <p:sldId id="287" r:id="rId29"/>
    <p:sldId id="288" r:id="rId30"/>
    <p:sldId id="289" r:id="rId31"/>
    <p:sldId id="290" r:id="rId32"/>
    <p:sldId id="291" r:id="rId33"/>
    <p:sldId id="292" r:id="rId34"/>
    <p:sldId id="295" r:id="rId35"/>
    <p:sldId id="296" r:id="rId36"/>
    <p:sldId id="304" r:id="rId37"/>
    <p:sldId id="300" r:id="rId38"/>
    <p:sldId id="302" r:id="rId39"/>
    <p:sldId id="303" r:id="rId40"/>
    <p:sldId id="305" r:id="rId41"/>
    <p:sldId id="306" r:id="rId42"/>
    <p:sldId id="307" r:id="rId43"/>
    <p:sldId id="309" r:id="rId44"/>
    <p:sldId id="310" r:id="rId45"/>
    <p:sldId id="311" r:id="rId46"/>
    <p:sldId id="312" r:id="rId47"/>
    <p:sldId id="317" r:id="rId48"/>
    <p:sldId id="319" r:id="rId49"/>
    <p:sldId id="318" r:id="rId50"/>
    <p:sldId id="320" r:id="rId51"/>
    <p:sldId id="321" r:id="rId52"/>
    <p:sldId id="322" r:id="rId53"/>
    <p:sldId id="323" r:id="rId54"/>
    <p:sldId id="324" r:id="rId55"/>
    <p:sldId id="325" r:id="rId56"/>
    <p:sldId id="326" r:id="rId57"/>
    <p:sldId id="327" r:id="rId58"/>
    <p:sldId id="328" r:id="rId59"/>
    <p:sldId id="329" r:id="rId60"/>
    <p:sldId id="33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3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F990E4-2578-4D56-9D9B-F33EEC13764E}" type="datetimeFigureOut">
              <a:rPr lang="en-US" smtClean="0"/>
              <a:t>4/6/2011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679D72-8F7E-4EBE-9886-3989BC4952DE}" type="slidenum">
              <a:rPr lang="en-US" smtClean="0"/>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5EA4B8-7B96-459A-96A9-39769EEB15E8}" type="datetimeFigureOut">
              <a:rPr lang="en-US" smtClean="0"/>
              <a:pPr/>
              <a:t>4/6/2011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5F1CF6-D099-426C-8A0A-21FD428B344A}"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AECCDD5-7E04-4B5F-8971-99DD1110FFE3}" type="datetime1">
              <a:rPr lang="en-US" smtClean="0"/>
              <a:t>4/6/2011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D1AF54-AE9C-47A7-9B90-0A1C6045FB55}" type="datetime1">
              <a:rPr lang="en-US" smtClean="0"/>
              <a:t>4/6/2011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622912-2857-430B-BEBF-4F026880252A}" type="datetime1">
              <a:rPr lang="en-US" smtClean="0"/>
              <a:t>4/6/2011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245E7E-5F99-455E-80C1-5525988535E9}" type="datetime1">
              <a:rPr lang="en-US" smtClean="0"/>
              <a:t>4/6/2011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BB8B058-A48F-4725-8EE4-178D973D5040}" type="datetime1">
              <a:rPr lang="en-US" smtClean="0"/>
              <a:t>4/6/2011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CE8C95-5738-4FB6-8D7B-949C049B27CE}" type="datetime1">
              <a:rPr lang="en-US" smtClean="0"/>
              <a:t>4/6/2011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B7A3A7F-A2B7-43B6-89F4-2A570B2CC253}" type="datetime1">
              <a:rPr lang="en-US" smtClean="0"/>
              <a:t>4/6/2011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FA31F2-CFF9-412F-A515-3BC94E5BB386}" type="datetime1">
              <a:rPr lang="en-US" smtClean="0"/>
              <a:t>4/6/2011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F8618-0CBF-4ED1-A278-6F01D56C9131}" type="datetime1">
              <a:rPr lang="en-US" smtClean="0"/>
              <a:t>4/6/2011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B60496-C841-4769-8718-3BEDBF8B5AEA}" type="datetime1">
              <a:rPr lang="en-US" smtClean="0"/>
              <a:t>4/6/2011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5E0063B-D35F-4248-A7D3-9FADE3ABAD5F}" type="datetime1">
              <a:rPr lang="en-US" smtClean="0"/>
              <a:t>4/6/2011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73AD98C-6C29-4E54-B8F5-BC32D55A5C58}" type="datetime1">
              <a:rPr lang="en-US" smtClean="0"/>
              <a:t>4/6/2011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CS" dirty="0" smtClean="0"/>
              <a:t>ПРОЈЕКТНИ ЗАДАТАК</a:t>
            </a:r>
            <a:endParaRPr lang="en-US" dirty="0"/>
          </a:p>
        </p:txBody>
      </p:sp>
      <p:sp>
        <p:nvSpPr>
          <p:cNvPr id="3" name="Subtitle 2"/>
          <p:cNvSpPr>
            <a:spLocks noGrp="1"/>
          </p:cNvSpPr>
          <p:nvPr>
            <p:ph type="subTitle" idx="1"/>
          </p:nvPr>
        </p:nvSpPr>
        <p:spPr/>
        <p:txBody>
          <a:bodyPr/>
          <a:lstStyle/>
          <a:p>
            <a:r>
              <a:rPr lang="sr-Cyrl-CS" dirty="0" smtClean="0">
                <a:latin typeface="+mj-lt"/>
              </a:rPr>
              <a:t>Компјутерска Симулација</a:t>
            </a:r>
            <a:endParaRPr lang="en-US"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r>
              <a:rPr lang="en-US" dirty="0" smtClean="0"/>
              <a:t>/60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CS" sz="4800" dirty="0" smtClean="0"/>
              <a:t>Наш предлог система</a:t>
            </a:r>
            <a:endParaRPr lang="en-US" sz="4800" dirty="0"/>
          </a:p>
        </p:txBody>
      </p:sp>
      <p:sp>
        <p:nvSpPr>
          <p:cNvPr id="3" name="Content Placeholder 2"/>
          <p:cNvSpPr>
            <a:spLocks noGrp="1"/>
          </p:cNvSpPr>
          <p:nvPr>
            <p:ph sz="half" idx="1"/>
          </p:nvPr>
        </p:nvSpPr>
        <p:spPr>
          <a:xfrm>
            <a:off x="457200" y="1920085"/>
            <a:ext cx="8305800" cy="4434840"/>
          </a:xfrm>
        </p:spPr>
        <p:txBody>
          <a:bodyPr>
            <a:normAutofit/>
          </a:bodyPr>
          <a:lstStyle/>
          <a:p>
            <a:r>
              <a:rPr lang="sr-Cyrl-CS" sz="2400" dirty="0" smtClean="0">
                <a:latin typeface="+mj-lt"/>
              </a:rPr>
              <a:t>Увођење интерактивне базе </a:t>
            </a:r>
            <a:r>
              <a:rPr lang="sr-Cyrl-CS" sz="2400" dirty="0" smtClean="0">
                <a:latin typeface="+mj-lt"/>
              </a:rPr>
              <a:t>података</a:t>
            </a:r>
            <a:endParaRPr lang="sr-Cyrl-CS" sz="2400" dirty="0" smtClean="0">
              <a:latin typeface="+mj-lt"/>
            </a:endParaRPr>
          </a:p>
          <a:p>
            <a:r>
              <a:rPr lang="sr-Cyrl-CS" sz="2400" dirty="0" smtClean="0">
                <a:latin typeface="+mj-lt"/>
              </a:rPr>
              <a:t>Организација књига по </a:t>
            </a:r>
            <a:r>
              <a:rPr lang="sr-Cyrl-CS" sz="2400" dirty="0" smtClean="0">
                <a:latin typeface="+mj-lt"/>
              </a:rPr>
              <a:t>категоријама, односно жанровима, у посебне одељке. </a:t>
            </a:r>
          </a:p>
          <a:p>
            <a:pPr lvl="0"/>
            <a:r>
              <a:rPr lang="sr-Cyrl-CS" sz="2400" dirty="0" smtClean="0">
                <a:latin typeface="+mj-lt"/>
              </a:rPr>
              <a:t>Увођење интерактивних терминала </a:t>
            </a:r>
            <a:r>
              <a:rPr lang="sr-Cyrl-CS" sz="2400" dirty="0" smtClean="0">
                <a:latin typeface="+mj-lt"/>
              </a:rPr>
              <a:t> </a:t>
            </a:r>
            <a:r>
              <a:rPr lang="sr-Cyrl-CS" sz="2400" dirty="0" err="1" smtClean="0">
                <a:latin typeface="+mj-lt"/>
              </a:rPr>
              <a:t>претраживача</a:t>
            </a:r>
            <a:r>
              <a:rPr lang="sr-Cyrl-CS" sz="2400" dirty="0" smtClean="0">
                <a:latin typeface="+mj-lt"/>
              </a:rPr>
              <a:t> књига испред сваке категорије</a:t>
            </a:r>
          </a:p>
          <a:p>
            <a:pPr lvl="0"/>
            <a:r>
              <a:rPr lang="sr-Cyrl-CS" sz="2400" dirty="0" smtClean="0">
                <a:latin typeface="+mj-lt"/>
              </a:rPr>
              <a:t>Увођење шалтера на улазу и излазу библиотеке </a:t>
            </a:r>
          </a:p>
          <a:p>
            <a:pPr lvl="0"/>
            <a:r>
              <a:rPr lang="sr-Cyrl-CS" sz="2400" dirty="0" smtClean="0">
                <a:latin typeface="+mj-lt"/>
              </a:rPr>
              <a:t>Одређивање броја шалтера и службеника према капацитету и величини библиотеке</a:t>
            </a:r>
            <a:endParaRPr lang="en-US" sz="2400" dirty="0" smtClean="0">
              <a:latin typeface="+mj-lt"/>
            </a:endParaRPr>
          </a:p>
          <a:p>
            <a:endParaRPr lang="en-US" sz="1600" dirty="0">
              <a:latin typeface="+mj-lt"/>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CS" sz="4800" dirty="0" smtClean="0"/>
              <a:t>Компоненте модела система</a:t>
            </a:r>
            <a:endParaRPr lang="en-US" sz="4800" dirty="0"/>
          </a:p>
        </p:txBody>
      </p:sp>
      <p:graphicFrame>
        <p:nvGraphicFramePr>
          <p:cNvPr id="4" name="Content Placeholder 3"/>
          <p:cNvGraphicFramePr>
            <a:graphicFrameLocks noGrp="1"/>
          </p:cNvGraphicFramePr>
          <p:nvPr>
            <p:ph idx="1"/>
          </p:nvPr>
        </p:nvGraphicFramePr>
        <p:xfrm>
          <a:off x="457200" y="1935163"/>
          <a:ext cx="8229600" cy="340360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a:r>
                        <a:rPr lang="sr-Cyrl-CS" dirty="0" smtClean="0">
                          <a:latin typeface="+mj-lt"/>
                        </a:rPr>
                        <a:t>Табела 1.1:  Компоненте  модела  система</a:t>
                      </a:r>
                      <a:endParaRPr lang="en-US" dirty="0">
                        <a:latin typeface="+mj-lt"/>
                      </a:endParaRPr>
                    </a:p>
                  </a:txBody>
                  <a:tcPr/>
                </a:tc>
                <a:tc hMerge="1">
                  <a:txBody>
                    <a:bodyPr/>
                    <a:lstStyle/>
                    <a:p>
                      <a:endParaRPr lang="en-US" dirty="0"/>
                    </a:p>
                  </a:txBody>
                  <a:tcPr/>
                </a:tc>
              </a:tr>
              <a:tr h="370840">
                <a:tc>
                  <a:txBody>
                    <a:bodyPr/>
                    <a:lstStyle/>
                    <a:p>
                      <a:r>
                        <a:rPr kumimoji="0" lang="sr-Cyrl-CS" sz="1800" kern="1200" dirty="0" smtClean="0">
                          <a:solidFill>
                            <a:schemeClr val="dk1"/>
                          </a:solidFill>
                          <a:latin typeface="+mj-lt"/>
                          <a:ea typeface="+mn-ea"/>
                          <a:cs typeface="+mn-cs"/>
                        </a:rPr>
                        <a:t>Систем</a:t>
                      </a:r>
                      <a:endParaRPr lang="en-US" dirty="0">
                        <a:latin typeface="+mj-lt"/>
                      </a:endParaRPr>
                    </a:p>
                  </a:txBody>
                  <a:tcPr/>
                </a:tc>
                <a:tc>
                  <a:txBody>
                    <a:bodyPr/>
                    <a:lstStyle/>
                    <a:p>
                      <a:pPr marL="0" marR="0">
                        <a:spcBef>
                          <a:spcPts val="0"/>
                        </a:spcBef>
                        <a:spcAft>
                          <a:spcPts val="0"/>
                        </a:spcAft>
                      </a:pPr>
                      <a:r>
                        <a:rPr lang="en-US" sz="1800" dirty="0" err="1">
                          <a:latin typeface="+mj-lt"/>
                          <a:ea typeface="Times New Roman"/>
                          <a:cs typeface="Times New Roman"/>
                        </a:rPr>
                        <a:t>Бибилиотека</a:t>
                      </a:r>
                      <a:endParaRPr lang="en-US" sz="1800" dirty="0">
                        <a:latin typeface="+mj-lt"/>
                        <a:ea typeface="Times New Roman"/>
                        <a:cs typeface="Times New Roman"/>
                      </a:endParaRPr>
                    </a:p>
                  </a:txBody>
                  <a:tcPr marL="68580" marR="68580" marT="0" marB="0" anchor="ctr"/>
                </a:tc>
              </a:tr>
              <a:tr h="370840">
                <a:tc>
                  <a:txBody>
                    <a:bodyPr/>
                    <a:lstStyle/>
                    <a:p>
                      <a:pPr marL="0" marR="0">
                        <a:spcBef>
                          <a:spcPts val="0"/>
                        </a:spcBef>
                        <a:spcAft>
                          <a:spcPts val="0"/>
                        </a:spcAft>
                      </a:pPr>
                      <a:r>
                        <a:rPr lang="sr-Cyrl-CS" sz="1800" dirty="0" smtClean="0">
                          <a:latin typeface="+mj-lt"/>
                          <a:ea typeface="Times New Roman"/>
                          <a:cs typeface="Times New Roman"/>
                        </a:rPr>
                        <a:t>Ентитети</a:t>
                      </a:r>
                      <a:endParaRPr lang="en-US" sz="1800" dirty="0">
                        <a:latin typeface="+mj-lt"/>
                        <a:ea typeface="Times New Roman"/>
                        <a:cs typeface="Times New Roman"/>
                      </a:endParaRPr>
                    </a:p>
                  </a:txBody>
                  <a:tcPr marL="68580" marR="68580" marT="0" marB="0" anchor="ctr"/>
                </a:tc>
                <a:tc>
                  <a:txBody>
                    <a:bodyPr/>
                    <a:lstStyle/>
                    <a:p>
                      <a:pPr marL="0" marR="0">
                        <a:spcBef>
                          <a:spcPts val="0"/>
                        </a:spcBef>
                        <a:spcAft>
                          <a:spcPts val="0"/>
                        </a:spcAft>
                      </a:pPr>
                      <a:r>
                        <a:rPr lang="en-US" sz="1800" dirty="0" err="1">
                          <a:latin typeface="+mj-lt"/>
                          <a:ea typeface="Times New Roman"/>
                          <a:cs typeface="Times New Roman"/>
                        </a:rPr>
                        <a:t>Клијенти</a:t>
                      </a:r>
                      <a:r>
                        <a:rPr lang="en-US" sz="1800" dirty="0">
                          <a:latin typeface="+mj-lt"/>
                          <a:ea typeface="Times New Roman"/>
                          <a:cs typeface="Times New Roman"/>
                        </a:rPr>
                        <a:t>, </a:t>
                      </a:r>
                      <a:r>
                        <a:rPr lang="en-US" sz="1800" dirty="0" err="1">
                          <a:latin typeface="+mj-lt"/>
                          <a:ea typeface="Times New Roman"/>
                          <a:cs typeface="Times New Roman"/>
                        </a:rPr>
                        <a:t>књиге</a:t>
                      </a:r>
                      <a:endParaRPr lang="en-US" sz="1800" dirty="0">
                        <a:latin typeface="+mj-lt"/>
                        <a:ea typeface="Times New Roman"/>
                        <a:cs typeface="Times New Roman"/>
                      </a:endParaRPr>
                    </a:p>
                  </a:txBody>
                  <a:tcPr marL="68580" marR="68580" marT="0" marB="0" anchor="ctr"/>
                </a:tc>
              </a:tr>
              <a:tr h="370840">
                <a:tc>
                  <a:txBody>
                    <a:bodyPr/>
                    <a:lstStyle/>
                    <a:p>
                      <a:pPr marL="0" marR="0">
                        <a:spcBef>
                          <a:spcPts val="0"/>
                        </a:spcBef>
                        <a:spcAft>
                          <a:spcPts val="0"/>
                        </a:spcAft>
                      </a:pPr>
                      <a:r>
                        <a:rPr lang="sr-Cyrl-CS" sz="1800" dirty="0" smtClean="0">
                          <a:latin typeface="+mj-lt"/>
                          <a:ea typeface="Times New Roman"/>
                          <a:cs typeface="Times New Roman"/>
                        </a:rPr>
                        <a:t>Атрибути</a:t>
                      </a:r>
                      <a:endParaRPr lang="en-US" sz="1800" dirty="0">
                        <a:latin typeface="+mj-lt"/>
                        <a:ea typeface="Times New Roman"/>
                        <a:cs typeface="Times New Roman"/>
                      </a:endParaRPr>
                    </a:p>
                  </a:txBody>
                  <a:tcPr marL="68580" marR="68580" marT="0" marB="0" anchor="ctr"/>
                </a:tc>
                <a:tc>
                  <a:txBody>
                    <a:bodyPr/>
                    <a:lstStyle/>
                    <a:p>
                      <a:pPr marL="0" marR="0">
                        <a:spcBef>
                          <a:spcPts val="0"/>
                        </a:spcBef>
                        <a:spcAft>
                          <a:spcPts val="0"/>
                        </a:spcAft>
                      </a:pPr>
                      <a:r>
                        <a:rPr lang="en-US" sz="1800" dirty="0" err="1">
                          <a:latin typeface="+mj-lt"/>
                          <a:ea typeface="Times New Roman"/>
                          <a:cs typeface="Times New Roman"/>
                        </a:rPr>
                        <a:t>Понуда</a:t>
                      </a:r>
                      <a:r>
                        <a:rPr lang="en-US" sz="1800" dirty="0">
                          <a:latin typeface="+mj-lt"/>
                          <a:ea typeface="Times New Roman"/>
                          <a:cs typeface="Times New Roman"/>
                        </a:rPr>
                        <a:t> </a:t>
                      </a:r>
                      <a:r>
                        <a:rPr lang="en-US" sz="1800" dirty="0" err="1">
                          <a:latin typeface="+mj-lt"/>
                          <a:ea typeface="Times New Roman"/>
                          <a:cs typeface="Times New Roman"/>
                        </a:rPr>
                        <a:t>књига</a:t>
                      </a:r>
                      <a:endParaRPr lang="en-US" sz="1800" dirty="0">
                        <a:latin typeface="+mj-lt"/>
                        <a:ea typeface="Times New Roman"/>
                        <a:cs typeface="Times New Roman"/>
                      </a:endParaRPr>
                    </a:p>
                  </a:txBody>
                  <a:tcPr marL="68580" marR="68580" marT="0" marB="0" anchor="ctr"/>
                </a:tc>
              </a:tr>
              <a:tr h="370840">
                <a:tc>
                  <a:txBody>
                    <a:bodyPr/>
                    <a:lstStyle/>
                    <a:p>
                      <a:pPr marL="0" marR="0">
                        <a:spcBef>
                          <a:spcPts val="0"/>
                        </a:spcBef>
                        <a:spcAft>
                          <a:spcPts val="0"/>
                        </a:spcAft>
                      </a:pPr>
                      <a:r>
                        <a:rPr lang="sr-Cyrl-CS" sz="1800" dirty="0" smtClean="0">
                          <a:latin typeface="+mj-lt"/>
                          <a:ea typeface="Times New Roman"/>
                          <a:cs typeface="Times New Roman"/>
                        </a:rPr>
                        <a:t>Активности</a:t>
                      </a:r>
                      <a:endParaRPr lang="en-US" sz="1800" dirty="0">
                        <a:latin typeface="+mj-lt"/>
                        <a:ea typeface="Times New Roman"/>
                        <a:cs typeface="Times New Roman"/>
                      </a:endParaRPr>
                    </a:p>
                  </a:txBody>
                  <a:tcPr marL="68580" marR="68580" marT="0" marB="0" anchor="ctr"/>
                </a:tc>
                <a:tc>
                  <a:txBody>
                    <a:bodyPr/>
                    <a:lstStyle/>
                    <a:p>
                      <a:pPr marL="0" marR="0">
                        <a:spcBef>
                          <a:spcPts val="0"/>
                        </a:spcBef>
                        <a:spcAft>
                          <a:spcPts val="0"/>
                        </a:spcAft>
                      </a:pPr>
                      <a:r>
                        <a:rPr lang="en-US" sz="1800" dirty="0" err="1">
                          <a:latin typeface="+mj-lt"/>
                          <a:ea typeface="Times New Roman"/>
                          <a:cs typeface="Times New Roman"/>
                        </a:rPr>
                        <a:t>Узимање</a:t>
                      </a:r>
                      <a:r>
                        <a:rPr lang="en-US" sz="1800" dirty="0">
                          <a:latin typeface="+mj-lt"/>
                          <a:ea typeface="Times New Roman"/>
                          <a:cs typeface="Times New Roman"/>
                        </a:rPr>
                        <a:t> </a:t>
                      </a:r>
                      <a:r>
                        <a:rPr lang="en-US" sz="1800" dirty="0" err="1">
                          <a:latin typeface="+mj-lt"/>
                          <a:ea typeface="Times New Roman"/>
                          <a:cs typeface="Times New Roman"/>
                        </a:rPr>
                        <a:t>књига</a:t>
                      </a:r>
                      <a:r>
                        <a:rPr lang="en-US" sz="1800" dirty="0">
                          <a:latin typeface="+mj-lt"/>
                          <a:ea typeface="Times New Roman"/>
                          <a:cs typeface="Times New Roman"/>
                        </a:rPr>
                        <a:t>, </a:t>
                      </a:r>
                      <a:r>
                        <a:rPr lang="en-US" sz="1800" dirty="0" err="1">
                          <a:latin typeface="+mj-lt"/>
                          <a:ea typeface="Times New Roman"/>
                          <a:cs typeface="Times New Roman"/>
                        </a:rPr>
                        <a:t>враћање</a:t>
                      </a:r>
                      <a:r>
                        <a:rPr lang="en-US" sz="1800" dirty="0">
                          <a:latin typeface="+mj-lt"/>
                          <a:ea typeface="Times New Roman"/>
                          <a:cs typeface="Times New Roman"/>
                        </a:rPr>
                        <a:t> </a:t>
                      </a:r>
                      <a:r>
                        <a:rPr lang="en-US" sz="1800" dirty="0" err="1">
                          <a:latin typeface="+mj-lt"/>
                          <a:ea typeface="Times New Roman"/>
                          <a:cs typeface="Times New Roman"/>
                        </a:rPr>
                        <a:t>књига</a:t>
                      </a:r>
                      <a:r>
                        <a:rPr lang="en-US" sz="1800" dirty="0">
                          <a:latin typeface="+mj-lt"/>
                          <a:ea typeface="Times New Roman"/>
                          <a:cs typeface="Times New Roman"/>
                        </a:rPr>
                        <a:t>, </a:t>
                      </a:r>
                      <a:r>
                        <a:rPr lang="en-US" sz="1800" dirty="0" err="1">
                          <a:latin typeface="+mj-lt"/>
                          <a:ea typeface="Times New Roman"/>
                          <a:cs typeface="Times New Roman"/>
                        </a:rPr>
                        <a:t>плаћање</a:t>
                      </a:r>
                      <a:r>
                        <a:rPr lang="en-US" sz="1800" dirty="0">
                          <a:latin typeface="+mj-lt"/>
                          <a:ea typeface="Times New Roman"/>
                          <a:cs typeface="Times New Roman"/>
                        </a:rPr>
                        <a:t> </a:t>
                      </a:r>
                      <a:r>
                        <a:rPr lang="en-US" sz="1800" dirty="0" err="1">
                          <a:latin typeface="+mj-lt"/>
                          <a:ea typeface="Times New Roman"/>
                          <a:cs typeface="Times New Roman"/>
                        </a:rPr>
                        <a:t>чланарина</a:t>
                      </a:r>
                      <a:endParaRPr lang="en-US" sz="1800" dirty="0">
                        <a:latin typeface="+mj-lt"/>
                        <a:ea typeface="Times New Roman"/>
                        <a:cs typeface="Times New Roman"/>
                      </a:endParaRPr>
                    </a:p>
                  </a:txBody>
                  <a:tcPr marL="68580" marR="68580" marT="0" marB="0" anchor="ctr"/>
                </a:tc>
              </a:tr>
              <a:tr h="370840">
                <a:tc>
                  <a:txBody>
                    <a:bodyPr/>
                    <a:lstStyle/>
                    <a:p>
                      <a:pPr marL="0" marR="0">
                        <a:spcBef>
                          <a:spcPts val="0"/>
                        </a:spcBef>
                        <a:spcAft>
                          <a:spcPts val="0"/>
                        </a:spcAft>
                      </a:pPr>
                      <a:r>
                        <a:rPr lang="sr-Cyrl-CS" sz="1800" dirty="0" smtClean="0">
                          <a:latin typeface="+mj-lt"/>
                          <a:ea typeface="Times New Roman"/>
                          <a:cs typeface="Times New Roman"/>
                        </a:rPr>
                        <a:t>Догађаји</a:t>
                      </a:r>
                      <a:endParaRPr lang="en-US" sz="1800" dirty="0">
                        <a:latin typeface="+mj-lt"/>
                        <a:ea typeface="Times New Roman"/>
                        <a:cs typeface="Times New Roman"/>
                      </a:endParaRPr>
                    </a:p>
                  </a:txBody>
                  <a:tcPr marL="68580" marR="68580" marT="0" marB="0" anchor="ctr"/>
                </a:tc>
                <a:tc>
                  <a:txBody>
                    <a:bodyPr/>
                    <a:lstStyle/>
                    <a:p>
                      <a:pPr marL="0" marR="0">
                        <a:spcBef>
                          <a:spcPts val="0"/>
                        </a:spcBef>
                        <a:spcAft>
                          <a:spcPts val="0"/>
                        </a:spcAft>
                      </a:pPr>
                      <a:r>
                        <a:rPr lang="en-US" sz="1800" dirty="0" err="1">
                          <a:latin typeface="+mj-lt"/>
                          <a:ea typeface="Times New Roman"/>
                          <a:cs typeface="Times New Roman"/>
                        </a:rPr>
                        <a:t>Долазак</a:t>
                      </a:r>
                      <a:r>
                        <a:rPr lang="en-US" sz="1800" dirty="0">
                          <a:latin typeface="+mj-lt"/>
                          <a:ea typeface="Times New Roman"/>
                          <a:cs typeface="Times New Roman"/>
                        </a:rPr>
                        <a:t> -&gt; </a:t>
                      </a:r>
                      <a:r>
                        <a:rPr lang="en-US" sz="1800" dirty="0" err="1">
                          <a:latin typeface="+mj-lt"/>
                          <a:ea typeface="Times New Roman"/>
                          <a:cs typeface="Times New Roman"/>
                        </a:rPr>
                        <a:t>одјављивање</a:t>
                      </a:r>
                      <a:r>
                        <a:rPr lang="en-US" sz="1800" dirty="0">
                          <a:latin typeface="+mj-lt"/>
                          <a:ea typeface="Times New Roman"/>
                          <a:cs typeface="Times New Roman"/>
                        </a:rPr>
                        <a:t> </a:t>
                      </a:r>
                      <a:r>
                        <a:rPr lang="en-US" sz="1800" dirty="0" err="1">
                          <a:latin typeface="+mj-lt"/>
                          <a:ea typeface="Times New Roman"/>
                          <a:cs typeface="Times New Roman"/>
                        </a:rPr>
                        <a:t>књига</a:t>
                      </a:r>
                      <a:r>
                        <a:rPr lang="en-US" sz="1800" dirty="0">
                          <a:latin typeface="+mj-lt"/>
                          <a:ea typeface="Times New Roman"/>
                          <a:cs typeface="Times New Roman"/>
                        </a:rPr>
                        <a:t>, </a:t>
                      </a:r>
                      <a:r>
                        <a:rPr lang="en-US" sz="1800" dirty="0" err="1">
                          <a:latin typeface="+mj-lt"/>
                          <a:ea typeface="Times New Roman"/>
                          <a:cs typeface="Times New Roman"/>
                        </a:rPr>
                        <a:t>избор</a:t>
                      </a:r>
                      <a:r>
                        <a:rPr lang="en-US" sz="1800" dirty="0">
                          <a:latin typeface="+mj-lt"/>
                          <a:ea typeface="Times New Roman"/>
                          <a:cs typeface="Times New Roman"/>
                        </a:rPr>
                        <a:t> </a:t>
                      </a:r>
                      <a:r>
                        <a:rPr lang="en-US" sz="1800" dirty="0" err="1">
                          <a:latin typeface="+mj-lt"/>
                          <a:ea typeface="Times New Roman"/>
                          <a:cs typeface="Times New Roman"/>
                        </a:rPr>
                        <a:t>књига</a:t>
                      </a:r>
                      <a:r>
                        <a:rPr lang="en-US" sz="1800" dirty="0">
                          <a:latin typeface="+mj-lt"/>
                          <a:ea typeface="Times New Roman"/>
                          <a:cs typeface="Times New Roman"/>
                        </a:rPr>
                        <a:t>,  </a:t>
                      </a:r>
                      <a:r>
                        <a:rPr lang="en-US" sz="1800" dirty="0" err="1">
                          <a:latin typeface="+mj-lt"/>
                          <a:ea typeface="Times New Roman"/>
                          <a:cs typeface="Times New Roman"/>
                        </a:rPr>
                        <a:t>пријављивање</a:t>
                      </a:r>
                      <a:r>
                        <a:rPr lang="en-US" sz="1800" dirty="0">
                          <a:latin typeface="+mj-lt"/>
                          <a:ea typeface="Times New Roman"/>
                          <a:cs typeface="Times New Roman"/>
                        </a:rPr>
                        <a:t> </a:t>
                      </a:r>
                      <a:r>
                        <a:rPr lang="en-US" sz="1800" dirty="0" err="1">
                          <a:latin typeface="+mj-lt"/>
                          <a:ea typeface="Times New Roman"/>
                          <a:cs typeface="Times New Roman"/>
                        </a:rPr>
                        <a:t>књига</a:t>
                      </a:r>
                      <a:r>
                        <a:rPr lang="en-US" sz="1800" dirty="0">
                          <a:latin typeface="+mj-lt"/>
                          <a:ea typeface="Times New Roman"/>
                          <a:cs typeface="Times New Roman"/>
                        </a:rPr>
                        <a:t> -&gt; </a:t>
                      </a:r>
                      <a:r>
                        <a:rPr lang="en-US" sz="1800" dirty="0" err="1">
                          <a:latin typeface="+mj-lt"/>
                          <a:ea typeface="Times New Roman"/>
                          <a:cs typeface="Times New Roman"/>
                        </a:rPr>
                        <a:t>одлазак</a:t>
                      </a:r>
                      <a:endParaRPr lang="en-US" sz="1800" dirty="0">
                        <a:latin typeface="+mj-lt"/>
                        <a:ea typeface="Times New Roman"/>
                        <a:cs typeface="Times New Roman"/>
                      </a:endParaRPr>
                    </a:p>
                  </a:txBody>
                  <a:tcPr marL="68580" marR="68580" marT="0" marB="0" anchor="ctr"/>
                </a:tc>
              </a:tr>
              <a:tr h="370840">
                <a:tc>
                  <a:txBody>
                    <a:bodyPr/>
                    <a:lstStyle/>
                    <a:p>
                      <a:pPr marL="0" marR="0">
                        <a:spcBef>
                          <a:spcPts val="0"/>
                        </a:spcBef>
                        <a:spcAft>
                          <a:spcPts val="0"/>
                        </a:spcAft>
                      </a:pPr>
                      <a:r>
                        <a:rPr lang="sr-Cyrl-CS" sz="1800" dirty="0" smtClean="0">
                          <a:latin typeface="+mj-lt"/>
                          <a:ea typeface="Times New Roman"/>
                          <a:cs typeface="Times New Roman"/>
                        </a:rPr>
                        <a:t>Стања</a:t>
                      </a:r>
                      <a:endParaRPr lang="en-US" sz="1800" dirty="0">
                        <a:latin typeface="+mj-lt"/>
                        <a:ea typeface="Times New Roman"/>
                        <a:cs typeface="Times New Roman"/>
                      </a:endParaRPr>
                    </a:p>
                  </a:txBody>
                  <a:tcPr marL="68580" marR="68580" marT="0" marB="0" anchor="ctr"/>
                </a:tc>
                <a:tc>
                  <a:txBody>
                    <a:bodyPr/>
                    <a:lstStyle/>
                    <a:p>
                      <a:pPr marL="0" marR="0">
                        <a:spcBef>
                          <a:spcPts val="0"/>
                        </a:spcBef>
                        <a:spcAft>
                          <a:spcPts val="0"/>
                        </a:spcAft>
                      </a:pPr>
                      <a:r>
                        <a:rPr lang="en-US" sz="1800" dirty="0" err="1">
                          <a:latin typeface="+mj-lt"/>
                          <a:ea typeface="Times New Roman"/>
                          <a:cs typeface="Times New Roman"/>
                        </a:rPr>
                        <a:t>Избор</a:t>
                      </a:r>
                      <a:r>
                        <a:rPr lang="en-US" sz="1800" dirty="0">
                          <a:latin typeface="+mj-lt"/>
                          <a:ea typeface="Times New Roman"/>
                          <a:cs typeface="Times New Roman"/>
                        </a:rPr>
                        <a:t> </a:t>
                      </a:r>
                      <a:r>
                        <a:rPr lang="en-US" sz="1800" dirty="0" err="1">
                          <a:latin typeface="+mj-lt"/>
                          <a:ea typeface="Times New Roman"/>
                          <a:cs typeface="Times New Roman"/>
                        </a:rPr>
                        <a:t>књига</a:t>
                      </a:r>
                      <a:r>
                        <a:rPr lang="en-US" sz="1800" dirty="0">
                          <a:latin typeface="+mj-lt"/>
                          <a:ea typeface="Times New Roman"/>
                          <a:cs typeface="Times New Roman"/>
                        </a:rPr>
                        <a:t>, </a:t>
                      </a:r>
                      <a:r>
                        <a:rPr lang="en-US" sz="1800" dirty="0" err="1">
                          <a:latin typeface="+mj-lt"/>
                          <a:ea typeface="Times New Roman"/>
                          <a:cs typeface="Times New Roman"/>
                        </a:rPr>
                        <a:t>статус</a:t>
                      </a:r>
                      <a:r>
                        <a:rPr lang="en-US" sz="1800" dirty="0">
                          <a:latin typeface="+mj-lt"/>
                          <a:ea typeface="Times New Roman"/>
                          <a:cs typeface="Times New Roman"/>
                        </a:rPr>
                        <a:t> </a:t>
                      </a:r>
                      <a:r>
                        <a:rPr lang="en-US" sz="1800" dirty="0" err="1">
                          <a:latin typeface="+mj-lt"/>
                          <a:ea typeface="Times New Roman"/>
                          <a:cs typeface="Times New Roman"/>
                        </a:rPr>
                        <a:t>књига</a:t>
                      </a:r>
                      <a:r>
                        <a:rPr lang="en-US" sz="1800" dirty="0">
                          <a:latin typeface="+mj-lt"/>
                          <a:ea typeface="Times New Roman"/>
                          <a:cs typeface="Times New Roman"/>
                        </a:rPr>
                        <a:t> (</a:t>
                      </a:r>
                      <a:r>
                        <a:rPr lang="en-US" sz="1800" dirty="0" err="1">
                          <a:latin typeface="+mj-lt"/>
                          <a:ea typeface="Times New Roman"/>
                          <a:cs typeface="Times New Roman"/>
                        </a:rPr>
                        <a:t>издата</a:t>
                      </a:r>
                      <a:r>
                        <a:rPr lang="en-US" sz="1800" dirty="0">
                          <a:latin typeface="+mj-lt"/>
                          <a:ea typeface="Times New Roman"/>
                          <a:cs typeface="Times New Roman"/>
                        </a:rPr>
                        <a:t>/</a:t>
                      </a:r>
                      <a:r>
                        <a:rPr lang="en-US" sz="1800" dirty="0" err="1">
                          <a:latin typeface="+mj-lt"/>
                          <a:ea typeface="Times New Roman"/>
                          <a:cs typeface="Times New Roman"/>
                        </a:rPr>
                        <a:t>слободна</a:t>
                      </a:r>
                      <a:r>
                        <a:rPr lang="en-US" sz="1800" dirty="0">
                          <a:latin typeface="+mj-lt"/>
                          <a:ea typeface="Times New Roman"/>
                          <a:cs typeface="Times New Roman"/>
                        </a:rPr>
                        <a:t>), </a:t>
                      </a:r>
                      <a:r>
                        <a:rPr lang="en-US" sz="1800" dirty="0" err="1">
                          <a:latin typeface="+mj-lt"/>
                          <a:ea typeface="Times New Roman"/>
                          <a:cs typeface="Times New Roman"/>
                        </a:rPr>
                        <a:t>број</a:t>
                      </a:r>
                      <a:r>
                        <a:rPr lang="en-US" sz="1800" dirty="0">
                          <a:latin typeface="+mj-lt"/>
                          <a:ea typeface="Times New Roman"/>
                          <a:cs typeface="Times New Roman"/>
                        </a:rPr>
                        <a:t> </a:t>
                      </a:r>
                      <a:r>
                        <a:rPr lang="en-US" sz="1800" dirty="0" err="1">
                          <a:latin typeface="+mj-lt"/>
                          <a:ea typeface="Times New Roman"/>
                          <a:cs typeface="Times New Roman"/>
                        </a:rPr>
                        <a:t>библиотекара</a:t>
                      </a:r>
                      <a:r>
                        <a:rPr lang="en-US" sz="1800" dirty="0">
                          <a:latin typeface="+mj-lt"/>
                          <a:ea typeface="Times New Roman"/>
                          <a:cs typeface="Times New Roman"/>
                        </a:rPr>
                        <a:t>, </a:t>
                      </a:r>
                      <a:r>
                        <a:rPr lang="en-US" sz="1800" dirty="0" err="1">
                          <a:latin typeface="+mj-lt"/>
                          <a:ea typeface="Times New Roman"/>
                          <a:cs typeface="Times New Roman"/>
                        </a:rPr>
                        <a:t>величина</a:t>
                      </a:r>
                      <a:r>
                        <a:rPr lang="en-US" sz="1800" dirty="0">
                          <a:latin typeface="+mj-lt"/>
                          <a:ea typeface="Times New Roman"/>
                          <a:cs typeface="Times New Roman"/>
                        </a:rPr>
                        <a:t> </a:t>
                      </a:r>
                      <a:r>
                        <a:rPr lang="en-US" sz="1800" dirty="0" err="1">
                          <a:latin typeface="+mj-lt"/>
                          <a:ea typeface="Times New Roman"/>
                          <a:cs typeface="Times New Roman"/>
                        </a:rPr>
                        <a:t>реда</a:t>
                      </a:r>
                      <a:endParaRPr lang="en-US" sz="1800" dirty="0">
                        <a:latin typeface="+mj-lt"/>
                        <a:ea typeface="Times New Roman"/>
                        <a:cs typeface="Times New Roman"/>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r-Cyrl-CS" sz="4800" dirty="0" smtClean="0"/>
              <a:t>Дефинисање најважнијих података симулације</a:t>
            </a:r>
            <a:endParaRPr lang="en-US" sz="4800" dirty="0"/>
          </a:p>
        </p:txBody>
      </p:sp>
      <p:sp>
        <p:nvSpPr>
          <p:cNvPr id="3" name="Content Placeholder 2"/>
          <p:cNvSpPr>
            <a:spLocks noGrp="1"/>
          </p:cNvSpPr>
          <p:nvPr>
            <p:ph idx="1"/>
          </p:nvPr>
        </p:nvSpPr>
        <p:spPr/>
        <p:txBody>
          <a:bodyPr>
            <a:normAutofit/>
          </a:bodyPr>
          <a:lstStyle/>
          <a:p>
            <a:r>
              <a:rPr lang="sr-Cyrl-CS" sz="2000" dirty="0" smtClean="0">
                <a:latin typeface="+mj-lt"/>
              </a:rPr>
              <a:t>У</a:t>
            </a:r>
            <a:r>
              <a:rPr lang="sr-Cyrl-CS" sz="2000" dirty="0" smtClean="0">
                <a:latin typeface="+mj-lt"/>
              </a:rPr>
              <a:t>слови рада библиотеке</a:t>
            </a:r>
          </a:p>
          <a:p>
            <a:r>
              <a:rPr lang="sr-Cyrl-CS" sz="2000" dirty="0" smtClean="0">
                <a:latin typeface="+mj-lt"/>
              </a:rPr>
              <a:t>У</a:t>
            </a:r>
            <a:r>
              <a:rPr lang="sr-Cyrl-CS" sz="2000" dirty="0" smtClean="0">
                <a:latin typeface="+mj-lt"/>
              </a:rPr>
              <a:t> </a:t>
            </a:r>
            <a:r>
              <a:rPr lang="sr-Cyrl-CS" sz="2000" dirty="0" smtClean="0">
                <a:latin typeface="+mj-lt"/>
              </a:rPr>
              <a:t>ком временском интервалу је највише </a:t>
            </a:r>
            <a:r>
              <a:rPr lang="sr-Cyrl-CS" sz="2000" dirty="0" smtClean="0">
                <a:latin typeface="+mj-lt"/>
              </a:rPr>
              <a:t>оптерећена</a:t>
            </a:r>
          </a:p>
          <a:p>
            <a:r>
              <a:rPr lang="sr-Cyrl-RS" sz="2000" dirty="0" smtClean="0">
                <a:latin typeface="+mj-lt"/>
              </a:rPr>
              <a:t>К</a:t>
            </a:r>
            <a:r>
              <a:rPr lang="en-US" sz="2000" dirty="0" err="1" smtClean="0">
                <a:latin typeface="+mj-lt"/>
              </a:rPr>
              <a:t>оји</a:t>
            </a:r>
            <a:r>
              <a:rPr lang="en-US" sz="2000" dirty="0" smtClean="0">
                <a:latin typeface="+mj-lt"/>
              </a:rPr>
              <a:t> </a:t>
            </a:r>
            <a:r>
              <a:rPr lang="en-US" sz="2000" dirty="0" err="1" smtClean="0">
                <a:latin typeface="+mj-lt"/>
              </a:rPr>
              <a:t>део</a:t>
            </a:r>
            <a:r>
              <a:rPr lang="en-US" sz="2000" dirty="0" smtClean="0">
                <a:latin typeface="+mj-lt"/>
              </a:rPr>
              <a:t> </a:t>
            </a:r>
            <a:r>
              <a:rPr lang="en-US" sz="2000" dirty="0" err="1" smtClean="0">
                <a:latin typeface="+mj-lt"/>
              </a:rPr>
              <a:t>популације</a:t>
            </a:r>
            <a:r>
              <a:rPr lang="en-US" sz="2000" dirty="0" smtClean="0">
                <a:latin typeface="+mj-lt"/>
              </a:rPr>
              <a:t> </a:t>
            </a:r>
            <a:r>
              <a:rPr lang="en-US" sz="2000" dirty="0" err="1" smtClean="0">
                <a:latin typeface="+mj-lt"/>
              </a:rPr>
              <a:t>највише</a:t>
            </a:r>
            <a:r>
              <a:rPr lang="en-US" sz="2000" dirty="0" smtClean="0">
                <a:latin typeface="+mj-lt"/>
              </a:rPr>
              <a:t> </a:t>
            </a:r>
            <a:r>
              <a:rPr lang="en-US" sz="2000" dirty="0" err="1" smtClean="0">
                <a:latin typeface="+mj-lt"/>
              </a:rPr>
              <a:t>користи</a:t>
            </a:r>
            <a:r>
              <a:rPr lang="en-US" sz="2000" dirty="0" smtClean="0">
                <a:latin typeface="+mj-lt"/>
              </a:rPr>
              <a:t> </a:t>
            </a:r>
            <a:r>
              <a:rPr lang="en-US" sz="2000" dirty="0" err="1" smtClean="0">
                <a:latin typeface="+mj-lt"/>
              </a:rPr>
              <a:t>библиотеку</a:t>
            </a:r>
            <a:r>
              <a:rPr lang="en-US" sz="2000" dirty="0" smtClean="0">
                <a:latin typeface="+mj-lt"/>
              </a:rPr>
              <a:t> </a:t>
            </a:r>
            <a:endParaRPr lang="sr-Cyrl-RS" sz="2000" dirty="0" smtClean="0">
              <a:latin typeface="+mj-lt"/>
            </a:endParaRPr>
          </a:p>
          <a:p>
            <a:r>
              <a:rPr lang="sr-Cyrl-RS" sz="2000" dirty="0" smtClean="0">
                <a:latin typeface="+mj-lt"/>
              </a:rPr>
              <a:t>П</a:t>
            </a:r>
            <a:r>
              <a:rPr lang="en-US" sz="2000" dirty="0" err="1" smtClean="0">
                <a:latin typeface="+mj-lt"/>
              </a:rPr>
              <a:t>росечна</a:t>
            </a:r>
            <a:r>
              <a:rPr lang="en-US" sz="2000" dirty="0" smtClean="0">
                <a:latin typeface="+mj-lt"/>
              </a:rPr>
              <a:t> </a:t>
            </a:r>
            <a:r>
              <a:rPr lang="en-US" sz="2000" dirty="0" err="1" smtClean="0">
                <a:latin typeface="+mj-lt"/>
              </a:rPr>
              <a:t>посећеност</a:t>
            </a:r>
            <a:endParaRPr lang="sr-Cyrl-RS" sz="2000" dirty="0" smtClean="0">
              <a:latin typeface="+mj-lt"/>
            </a:endParaRPr>
          </a:p>
          <a:p>
            <a:r>
              <a:rPr lang="sr-Cyrl-RS" sz="2000" dirty="0" err="1" smtClean="0">
                <a:latin typeface="+mj-lt"/>
              </a:rPr>
              <a:t>Д</a:t>
            </a:r>
            <a:r>
              <a:rPr lang="en-US" sz="2000" dirty="0" err="1" smtClean="0">
                <a:latin typeface="+mj-lt"/>
              </a:rPr>
              <a:t>елови</a:t>
            </a:r>
            <a:r>
              <a:rPr lang="en-US" sz="2000" dirty="0" smtClean="0">
                <a:latin typeface="+mj-lt"/>
              </a:rPr>
              <a:t> </a:t>
            </a:r>
            <a:r>
              <a:rPr lang="en-US" sz="2000" dirty="0" err="1" smtClean="0">
                <a:latin typeface="+mj-lt"/>
              </a:rPr>
              <a:t>дана</a:t>
            </a:r>
            <a:r>
              <a:rPr lang="en-US" sz="2000" dirty="0" smtClean="0">
                <a:latin typeface="+mj-lt"/>
              </a:rPr>
              <a:t> </a:t>
            </a:r>
            <a:r>
              <a:rPr lang="en-US" sz="2000" dirty="0" err="1" smtClean="0">
                <a:latin typeface="+mj-lt"/>
              </a:rPr>
              <a:t>када</a:t>
            </a:r>
            <a:r>
              <a:rPr lang="en-US" sz="2000" dirty="0" smtClean="0">
                <a:latin typeface="+mj-lt"/>
              </a:rPr>
              <a:t> </a:t>
            </a:r>
            <a:r>
              <a:rPr lang="en-US" sz="2000" dirty="0" err="1" smtClean="0">
                <a:latin typeface="+mj-lt"/>
              </a:rPr>
              <a:t>је</a:t>
            </a:r>
            <a:r>
              <a:rPr lang="en-US" sz="2000" dirty="0" smtClean="0">
                <a:latin typeface="+mj-lt"/>
              </a:rPr>
              <a:t> </a:t>
            </a:r>
            <a:r>
              <a:rPr lang="en-US" sz="2000" dirty="0" err="1" smtClean="0">
                <a:latin typeface="+mj-lt"/>
              </a:rPr>
              <a:t>библиотека</a:t>
            </a:r>
            <a:r>
              <a:rPr lang="en-US" sz="2000" dirty="0" smtClean="0">
                <a:latin typeface="+mj-lt"/>
              </a:rPr>
              <a:t> </a:t>
            </a:r>
            <a:r>
              <a:rPr lang="en-US" sz="2000" dirty="0" err="1" smtClean="0">
                <a:latin typeface="+mj-lt"/>
              </a:rPr>
              <a:t>мање</a:t>
            </a:r>
            <a:r>
              <a:rPr lang="en-US" sz="2000" dirty="0" smtClean="0">
                <a:latin typeface="+mj-lt"/>
              </a:rPr>
              <a:t> </a:t>
            </a:r>
            <a:r>
              <a:rPr lang="en-US" sz="2000" dirty="0" err="1" smtClean="0">
                <a:latin typeface="+mj-lt"/>
              </a:rPr>
              <a:t>или</a:t>
            </a:r>
            <a:r>
              <a:rPr lang="en-US" sz="2000" dirty="0" smtClean="0">
                <a:latin typeface="+mj-lt"/>
              </a:rPr>
              <a:t> </a:t>
            </a:r>
            <a:r>
              <a:rPr lang="en-US" sz="2000" dirty="0" err="1" smtClean="0">
                <a:latin typeface="+mj-lt"/>
              </a:rPr>
              <a:t>више</a:t>
            </a:r>
            <a:r>
              <a:rPr lang="en-US" sz="2000" dirty="0" smtClean="0">
                <a:latin typeface="+mj-lt"/>
              </a:rPr>
              <a:t> </a:t>
            </a:r>
            <a:r>
              <a:rPr lang="en-US" sz="2000" dirty="0" err="1" smtClean="0">
                <a:latin typeface="+mj-lt"/>
              </a:rPr>
              <a:t>посећена</a:t>
            </a:r>
            <a:endParaRPr lang="sr-Cyrl-CS" sz="2000" dirty="0" smtClean="0">
              <a:latin typeface="+mj-lt"/>
            </a:endParaRPr>
          </a:p>
          <a:p>
            <a:r>
              <a:rPr lang="sr-Cyrl-RS" sz="2000" dirty="0" smtClean="0">
                <a:latin typeface="+mj-lt"/>
              </a:rPr>
              <a:t>Р</a:t>
            </a:r>
            <a:r>
              <a:rPr lang="en-US" sz="2000" dirty="0" err="1" smtClean="0">
                <a:latin typeface="+mj-lt"/>
              </a:rPr>
              <a:t>адни</a:t>
            </a:r>
            <a:r>
              <a:rPr lang="en-US" sz="2000" dirty="0" smtClean="0">
                <a:latin typeface="+mj-lt"/>
              </a:rPr>
              <a:t> </a:t>
            </a:r>
            <a:r>
              <a:rPr lang="en-US" sz="2000" dirty="0" err="1" smtClean="0">
                <a:latin typeface="+mj-lt"/>
              </a:rPr>
              <a:t>дани</a:t>
            </a:r>
            <a:r>
              <a:rPr lang="en-US" sz="2000" dirty="0" smtClean="0">
                <a:latin typeface="+mj-lt"/>
              </a:rPr>
              <a:t> и </a:t>
            </a:r>
            <a:r>
              <a:rPr lang="en-US" sz="2000" dirty="0" err="1" smtClean="0">
                <a:latin typeface="+mj-lt"/>
              </a:rPr>
              <a:t>радно</a:t>
            </a:r>
            <a:r>
              <a:rPr lang="en-US" sz="2000" dirty="0" smtClean="0">
                <a:latin typeface="+mj-lt"/>
              </a:rPr>
              <a:t> </a:t>
            </a:r>
            <a:r>
              <a:rPr lang="en-US" sz="2000" dirty="0" err="1" smtClean="0">
                <a:latin typeface="+mj-lt"/>
              </a:rPr>
              <a:t>време</a:t>
            </a:r>
            <a:r>
              <a:rPr lang="en-US" sz="2000" dirty="0" smtClean="0">
                <a:latin typeface="+mj-lt"/>
              </a:rPr>
              <a:t> </a:t>
            </a:r>
            <a:r>
              <a:rPr lang="en-US" sz="2000" dirty="0" err="1" smtClean="0">
                <a:latin typeface="+mj-lt"/>
              </a:rPr>
              <a:t>библиотеке</a:t>
            </a:r>
            <a:endParaRPr lang="sr-Cyrl-RS" sz="2000" dirty="0" smtClean="0">
              <a:latin typeface="+mj-lt"/>
            </a:endParaRPr>
          </a:p>
          <a:p>
            <a:r>
              <a:rPr lang="sr-Cyrl-RS" sz="2000" dirty="0" smtClean="0">
                <a:latin typeface="+mj-lt"/>
              </a:rPr>
              <a:t>П</a:t>
            </a:r>
            <a:r>
              <a:rPr lang="en-US" sz="2000" dirty="0" err="1" smtClean="0">
                <a:latin typeface="+mj-lt"/>
              </a:rPr>
              <a:t>редвиђен</a:t>
            </a:r>
            <a:r>
              <a:rPr lang="sr-Cyrl-RS" sz="2000" dirty="0" smtClean="0">
                <a:latin typeface="+mj-lt"/>
              </a:rPr>
              <a:t>и</a:t>
            </a:r>
            <a:r>
              <a:rPr lang="en-US" sz="2000" dirty="0" smtClean="0">
                <a:latin typeface="+mj-lt"/>
              </a:rPr>
              <a:t> </a:t>
            </a:r>
            <a:r>
              <a:rPr lang="en-US" sz="2000" dirty="0" err="1" smtClean="0">
                <a:latin typeface="+mj-lt"/>
              </a:rPr>
              <a:t>буџет</a:t>
            </a:r>
            <a:endParaRPr lang="sr-Cyrl-RS" sz="2000" dirty="0" smtClean="0">
              <a:latin typeface="+mj-lt"/>
            </a:endParaRPr>
          </a:p>
          <a:p>
            <a:r>
              <a:rPr lang="sr-Cyrl-RS" sz="2000" dirty="0" smtClean="0">
                <a:latin typeface="+mj-lt"/>
              </a:rPr>
              <a:t>Б</a:t>
            </a:r>
            <a:r>
              <a:rPr lang="sr-Cyrl-RS" sz="2000" dirty="0" smtClean="0">
                <a:latin typeface="+mj-lt"/>
              </a:rPr>
              <a:t>р</a:t>
            </a:r>
            <a:r>
              <a:rPr lang="en-US" sz="2000" dirty="0" err="1" smtClean="0">
                <a:latin typeface="+mj-lt"/>
              </a:rPr>
              <a:t>ој</a:t>
            </a:r>
            <a:r>
              <a:rPr lang="en-US" sz="2000" dirty="0" smtClean="0">
                <a:latin typeface="+mj-lt"/>
              </a:rPr>
              <a:t> </a:t>
            </a:r>
            <a:r>
              <a:rPr lang="en-US" sz="2000" dirty="0" err="1" smtClean="0">
                <a:latin typeface="+mj-lt"/>
              </a:rPr>
              <a:t>расположивих</a:t>
            </a:r>
            <a:r>
              <a:rPr lang="en-US" sz="2000" dirty="0" smtClean="0">
                <a:latin typeface="+mj-lt"/>
              </a:rPr>
              <a:t> </a:t>
            </a:r>
            <a:r>
              <a:rPr lang="en-US" sz="2000" dirty="0" err="1" smtClean="0">
                <a:latin typeface="+mj-lt"/>
              </a:rPr>
              <a:t>терминала</a:t>
            </a:r>
            <a:endParaRPr lang="sr-Cyrl-RS" sz="2000" dirty="0" smtClean="0">
              <a:latin typeface="+mj-lt"/>
            </a:endParaRPr>
          </a:p>
          <a:p>
            <a:r>
              <a:rPr lang="sr-Cyrl-RS" sz="2000" dirty="0" smtClean="0">
                <a:latin typeface="+mj-lt"/>
              </a:rPr>
              <a:t>В</a:t>
            </a:r>
            <a:r>
              <a:rPr lang="en-US" sz="2000" dirty="0" err="1" smtClean="0">
                <a:latin typeface="+mj-lt"/>
              </a:rPr>
              <a:t>еличина</a:t>
            </a:r>
            <a:r>
              <a:rPr lang="en-US" sz="2000" dirty="0" smtClean="0">
                <a:latin typeface="+mj-lt"/>
              </a:rPr>
              <a:t> </a:t>
            </a:r>
            <a:r>
              <a:rPr lang="en-US" sz="2000" dirty="0" smtClean="0">
                <a:latin typeface="+mj-lt"/>
              </a:rPr>
              <a:t>и </a:t>
            </a:r>
            <a:r>
              <a:rPr lang="en-US" sz="2000" dirty="0" err="1" smtClean="0">
                <a:latin typeface="+mj-lt"/>
              </a:rPr>
              <a:t>локација</a:t>
            </a:r>
            <a:r>
              <a:rPr lang="en-US" sz="2000" dirty="0" smtClean="0">
                <a:latin typeface="+mj-lt"/>
              </a:rPr>
              <a:t> </a:t>
            </a:r>
            <a:r>
              <a:rPr lang="en-US" sz="2000" dirty="0" err="1" smtClean="0">
                <a:latin typeface="+mj-lt"/>
              </a:rPr>
              <a:t>библиотеке</a:t>
            </a:r>
            <a:r>
              <a:rPr lang="en-US" sz="2000" dirty="0" smtClean="0">
                <a:latin typeface="+mj-lt"/>
              </a:rPr>
              <a:t>, </a:t>
            </a:r>
            <a:endParaRPr lang="sr-Cyrl-RS" sz="2000" dirty="0" smtClean="0">
              <a:latin typeface="+mj-lt"/>
            </a:endParaRPr>
          </a:p>
          <a:p>
            <a:r>
              <a:rPr lang="sr-Cyrl-RS" sz="2000" dirty="0" smtClean="0">
                <a:latin typeface="+mj-lt"/>
              </a:rPr>
              <a:t>Г</a:t>
            </a:r>
            <a:r>
              <a:rPr lang="en-US" sz="2000" dirty="0" err="1" smtClean="0">
                <a:latin typeface="+mj-lt"/>
              </a:rPr>
              <a:t>лавна</a:t>
            </a:r>
            <a:r>
              <a:rPr lang="en-US" sz="2000" dirty="0" smtClean="0">
                <a:latin typeface="+mj-lt"/>
              </a:rPr>
              <a:t> </a:t>
            </a:r>
            <a:r>
              <a:rPr lang="en-US" sz="2000" dirty="0" err="1" smtClean="0">
                <a:latin typeface="+mj-lt"/>
              </a:rPr>
              <a:t>сврха</a:t>
            </a:r>
            <a:r>
              <a:rPr lang="en-US" sz="2000" dirty="0" smtClean="0">
                <a:latin typeface="+mj-lt"/>
              </a:rPr>
              <a:t> (</a:t>
            </a:r>
            <a:r>
              <a:rPr lang="en-US" sz="2000" dirty="0" err="1" smtClean="0">
                <a:latin typeface="+mj-lt"/>
              </a:rPr>
              <a:t>универзитетска</a:t>
            </a:r>
            <a:r>
              <a:rPr lang="en-US" sz="2000" dirty="0" smtClean="0">
                <a:latin typeface="+mj-lt"/>
              </a:rPr>
              <a:t>, </a:t>
            </a:r>
            <a:r>
              <a:rPr lang="en-US" sz="2000" dirty="0" err="1" smtClean="0">
                <a:latin typeface="+mj-lt"/>
              </a:rPr>
              <a:t>државна</a:t>
            </a:r>
            <a:r>
              <a:rPr lang="en-US" sz="2000" dirty="0" smtClean="0">
                <a:latin typeface="+mj-lt"/>
              </a:rPr>
              <a:t>, </a:t>
            </a:r>
            <a:r>
              <a:rPr lang="en-US" sz="2000" dirty="0" err="1" smtClean="0">
                <a:latin typeface="+mj-lt"/>
              </a:rPr>
              <a:t>специјализована</a:t>
            </a:r>
            <a:r>
              <a:rPr lang="en-US" sz="2000" dirty="0" smtClean="0">
                <a:latin typeface="+mj-lt"/>
              </a:rPr>
              <a:t>, </a:t>
            </a:r>
            <a:r>
              <a:rPr lang="en-US" sz="2000" dirty="0" err="1" smtClean="0">
                <a:latin typeface="+mj-lt"/>
              </a:rPr>
              <a:t>итд</a:t>
            </a:r>
            <a:r>
              <a:rPr lang="en-US" sz="2000" dirty="0" smtClean="0">
                <a:latin typeface="+mj-lt"/>
              </a:rPr>
              <a:t>...)</a:t>
            </a:r>
            <a:endParaRPr lang="en-US" sz="2000"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CS" sz="4800" dirty="0" smtClean="0"/>
              <a:t>Закључак</a:t>
            </a:r>
            <a:endParaRPr lang="en-US" sz="4800" dirty="0"/>
          </a:p>
        </p:txBody>
      </p:sp>
      <p:sp>
        <p:nvSpPr>
          <p:cNvPr id="3" name="Content Placeholder 2"/>
          <p:cNvSpPr>
            <a:spLocks noGrp="1"/>
          </p:cNvSpPr>
          <p:nvPr>
            <p:ph idx="1"/>
          </p:nvPr>
        </p:nvSpPr>
        <p:spPr/>
        <p:txBody>
          <a:bodyPr/>
          <a:lstStyle/>
          <a:p>
            <a:pPr>
              <a:buNone/>
            </a:pPr>
            <a:r>
              <a:rPr lang="sr-Cyrl-CS" dirty="0" smtClean="0">
                <a:latin typeface="+mj-lt"/>
              </a:rPr>
              <a:t>	</a:t>
            </a:r>
          </a:p>
          <a:p>
            <a:pPr algn="ctr">
              <a:buNone/>
            </a:pPr>
            <a:r>
              <a:rPr lang="sr-Cyrl-CS" dirty="0" smtClean="0">
                <a:latin typeface="+mj-lt"/>
              </a:rPr>
              <a:t>	</a:t>
            </a:r>
            <a:r>
              <a:rPr lang="en-US" dirty="0" err="1" smtClean="0">
                <a:latin typeface="+mj-lt"/>
              </a:rPr>
              <a:t>Свиме</a:t>
            </a:r>
            <a:r>
              <a:rPr lang="en-US" dirty="0" smtClean="0">
                <a:latin typeface="+mj-lt"/>
              </a:rPr>
              <a:t> </a:t>
            </a:r>
            <a:r>
              <a:rPr lang="en-US" dirty="0" err="1" smtClean="0">
                <a:latin typeface="+mj-lt"/>
              </a:rPr>
              <a:t>овим</a:t>
            </a:r>
            <a:r>
              <a:rPr lang="sr-Cyrl-CS" dirty="0" smtClean="0">
                <a:latin typeface="+mj-lt"/>
              </a:rPr>
              <a:t>е </a:t>
            </a:r>
            <a:r>
              <a:rPr lang="en-US" dirty="0" err="1" smtClean="0">
                <a:latin typeface="+mj-lt"/>
              </a:rPr>
              <a:t>ми</a:t>
            </a:r>
            <a:r>
              <a:rPr lang="en-US" dirty="0" smtClean="0">
                <a:latin typeface="+mj-lt"/>
              </a:rPr>
              <a:t> </a:t>
            </a:r>
            <a:r>
              <a:rPr lang="en-US" dirty="0" err="1" smtClean="0">
                <a:latin typeface="+mj-lt"/>
              </a:rPr>
              <a:t>смо</a:t>
            </a:r>
            <a:r>
              <a:rPr lang="en-US" dirty="0" smtClean="0">
                <a:latin typeface="+mj-lt"/>
              </a:rPr>
              <a:t> </a:t>
            </a:r>
            <a:r>
              <a:rPr lang="en-US" dirty="0" err="1" smtClean="0">
                <a:latin typeface="+mj-lt"/>
              </a:rPr>
              <a:t>формирали</a:t>
            </a:r>
            <a:r>
              <a:rPr lang="en-US" dirty="0" smtClean="0">
                <a:latin typeface="+mj-lt"/>
              </a:rPr>
              <a:t> </a:t>
            </a:r>
            <a:r>
              <a:rPr lang="en-US" dirty="0" err="1" smtClean="0">
                <a:latin typeface="+mj-lt"/>
              </a:rPr>
              <a:t>један</a:t>
            </a:r>
            <a:r>
              <a:rPr lang="en-US" dirty="0" smtClean="0">
                <a:latin typeface="+mj-lt"/>
              </a:rPr>
              <a:t>, </a:t>
            </a:r>
            <a:r>
              <a:rPr lang="en-US" dirty="0" err="1" smtClean="0">
                <a:latin typeface="+mj-lt"/>
              </a:rPr>
              <a:t>по</a:t>
            </a:r>
            <a:r>
              <a:rPr lang="en-US" dirty="0" smtClean="0">
                <a:latin typeface="+mj-lt"/>
              </a:rPr>
              <a:t> </a:t>
            </a:r>
            <a:r>
              <a:rPr lang="en-US" dirty="0" err="1" smtClean="0">
                <a:latin typeface="+mj-lt"/>
              </a:rPr>
              <a:t>нама</a:t>
            </a:r>
            <a:r>
              <a:rPr lang="en-US" dirty="0" smtClean="0">
                <a:latin typeface="+mj-lt"/>
              </a:rPr>
              <a:t> </a:t>
            </a:r>
            <a:r>
              <a:rPr lang="en-US" dirty="0" err="1" smtClean="0">
                <a:latin typeface="+mj-lt"/>
              </a:rPr>
              <a:t>оптималан</a:t>
            </a:r>
            <a:r>
              <a:rPr lang="en-US" dirty="0" smtClean="0">
                <a:latin typeface="+mj-lt"/>
              </a:rPr>
              <a:t>, </a:t>
            </a:r>
            <a:r>
              <a:rPr lang="en-US" dirty="0" err="1" smtClean="0">
                <a:latin typeface="+mj-lt"/>
              </a:rPr>
              <a:t>систем</a:t>
            </a:r>
            <a:r>
              <a:rPr lang="en-US" dirty="0" smtClean="0">
                <a:latin typeface="+mj-lt"/>
              </a:rPr>
              <a:t> </a:t>
            </a:r>
            <a:r>
              <a:rPr lang="en-US" dirty="0" err="1" smtClean="0">
                <a:latin typeface="+mj-lt"/>
              </a:rPr>
              <a:t>којим</a:t>
            </a:r>
            <a:r>
              <a:rPr lang="en-US" dirty="0" smtClean="0">
                <a:latin typeface="+mj-lt"/>
              </a:rPr>
              <a:t> </a:t>
            </a:r>
            <a:r>
              <a:rPr lang="en-US" dirty="0" err="1" smtClean="0">
                <a:latin typeface="+mj-lt"/>
              </a:rPr>
              <a:t>би</a:t>
            </a:r>
            <a:r>
              <a:rPr lang="en-US" dirty="0" smtClean="0">
                <a:latin typeface="+mj-lt"/>
              </a:rPr>
              <a:t> </a:t>
            </a:r>
            <a:r>
              <a:rPr lang="en-US" dirty="0" err="1" smtClean="0">
                <a:latin typeface="+mj-lt"/>
              </a:rPr>
              <a:t>функционисала</a:t>
            </a:r>
            <a:r>
              <a:rPr lang="en-US" dirty="0" smtClean="0">
                <a:latin typeface="+mj-lt"/>
              </a:rPr>
              <a:t> </a:t>
            </a:r>
            <a:r>
              <a:rPr lang="en-US" dirty="0" err="1" smtClean="0">
                <a:latin typeface="+mj-lt"/>
              </a:rPr>
              <a:t>наша</a:t>
            </a:r>
            <a:r>
              <a:rPr lang="en-US" dirty="0" smtClean="0">
                <a:latin typeface="+mj-lt"/>
              </a:rPr>
              <a:t> </a:t>
            </a:r>
            <a:r>
              <a:rPr lang="en-US" dirty="0" err="1" smtClean="0">
                <a:latin typeface="+mj-lt"/>
              </a:rPr>
              <a:t>библиотека</a:t>
            </a:r>
            <a:r>
              <a:rPr lang="en-US" dirty="0" smtClean="0">
                <a:latin typeface="+mj-lt"/>
              </a:rPr>
              <a:t>. </a:t>
            </a:r>
            <a:r>
              <a:rPr lang="en-US" dirty="0" err="1" smtClean="0">
                <a:latin typeface="+mj-lt"/>
              </a:rPr>
              <a:t>Иако</a:t>
            </a:r>
            <a:r>
              <a:rPr lang="en-US" dirty="0" smtClean="0">
                <a:latin typeface="+mj-lt"/>
              </a:rPr>
              <a:t> </a:t>
            </a:r>
            <a:r>
              <a:rPr lang="en-US" dirty="0" err="1" smtClean="0">
                <a:latin typeface="+mj-lt"/>
              </a:rPr>
              <a:t>не</a:t>
            </a:r>
            <a:r>
              <a:rPr lang="en-US" dirty="0" smtClean="0">
                <a:latin typeface="+mj-lt"/>
              </a:rPr>
              <a:t> </a:t>
            </a:r>
            <a:r>
              <a:rPr lang="en-US" dirty="0" err="1" smtClean="0">
                <a:latin typeface="+mj-lt"/>
              </a:rPr>
              <a:t>можемо</a:t>
            </a:r>
            <a:r>
              <a:rPr lang="en-US" dirty="0" smtClean="0">
                <a:latin typeface="+mj-lt"/>
              </a:rPr>
              <a:t> </a:t>
            </a:r>
            <a:r>
              <a:rPr lang="en-US" dirty="0" err="1" smtClean="0">
                <a:latin typeface="+mj-lt"/>
              </a:rPr>
              <a:t>да</a:t>
            </a:r>
            <a:r>
              <a:rPr lang="en-US" dirty="0" smtClean="0">
                <a:latin typeface="+mj-lt"/>
              </a:rPr>
              <a:t> </a:t>
            </a:r>
            <a:r>
              <a:rPr lang="en-US" dirty="0" err="1" smtClean="0">
                <a:latin typeface="+mj-lt"/>
              </a:rPr>
              <a:t>прикажемо</a:t>
            </a:r>
            <a:r>
              <a:rPr lang="en-US" dirty="0" smtClean="0">
                <a:latin typeface="+mj-lt"/>
              </a:rPr>
              <a:t> </a:t>
            </a:r>
            <a:r>
              <a:rPr lang="en-US" dirty="0" err="1" smtClean="0">
                <a:latin typeface="+mj-lt"/>
              </a:rPr>
              <a:t>неке</a:t>
            </a:r>
            <a:r>
              <a:rPr lang="en-US" dirty="0" smtClean="0">
                <a:latin typeface="+mj-lt"/>
              </a:rPr>
              <a:t> </a:t>
            </a:r>
            <a:r>
              <a:rPr lang="en-US" dirty="0" err="1" smtClean="0">
                <a:latin typeface="+mj-lt"/>
              </a:rPr>
              <a:t>конкретне</a:t>
            </a:r>
            <a:r>
              <a:rPr lang="en-US" dirty="0" smtClean="0">
                <a:latin typeface="+mj-lt"/>
              </a:rPr>
              <a:t> </a:t>
            </a:r>
            <a:r>
              <a:rPr lang="en-US" dirty="0" err="1" smtClean="0">
                <a:latin typeface="+mj-lt"/>
              </a:rPr>
              <a:t>резултате</a:t>
            </a:r>
            <a:r>
              <a:rPr lang="en-US" dirty="0" smtClean="0">
                <a:latin typeface="+mj-lt"/>
              </a:rPr>
              <a:t>, </a:t>
            </a:r>
            <a:r>
              <a:rPr lang="en-US" dirty="0" err="1" smtClean="0">
                <a:latin typeface="+mj-lt"/>
              </a:rPr>
              <a:t>уверени</a:t>
            </a:r>
            <a:r>
              <a:rPr lang="en-US" dirty="0" smtClean="0">
                <a:latin typeface="+mj-lt"/>
              </a:rPr>
              <a:t> </a:t>
            </a:r>
            <a:r>
              <a:rPr lang="en-US" dirty="0" err="1" smtClean="0">
                <a:latin typeface="+mj-lt"/>
              </a:rPr>
              <a:t>смо</a:t>
            </a:r>
            <a:r>
              <a:rPr lang="en-US" dirty="0" smtClean="0">
                <a:latin typeface="+mj-lt"/>
              </a:rPr>
              <a:t> </a:t>
            </a:r>
            <a:r>
              <a:rPr lang="en-US" dirty="0" err="1" smtClean="0">
                <a:latin typeface="+mj-lt"/>
              </a:rPr>
              <a:t>да</a:t>
            </a:r>
            <a:r>
              <a:rPr lang="en-US" dirty="0" smtClean="0">
                <a:latin typeface="+mj-lt"/>
              </a:rPr>
              <a:t> </a:t>
            </a:r>
            <a:r>
              <a:rPr lang="en-US" dirty="0" err="1" smtClean="0">
                <a:latin typeface="+mj-lt"/>
              </a:rPr>
              <a:t>би</a:t>
            </a:r>
            <a:r>
              <a:rPr lang="en-US" dirty="0" smtClean="0">
                <a:latin typeface="+mj-lt"/>
              </a:rPr>
              <a:t> </a:t>
            </a:r>
            <a:r>
              <a:rPr lang="en-US" dirty="0" err="1" smtClean="0">
                <a:latin typeface="+mj-lt"/>
              </a:rPr>
              <a:t>један</a:t>
            </a:r>
            <a:r>
              <a:rPr lang="en-US" dirty="0" smtClean="0">
                <a:latin typeface="+mj-lt"/>
              </a:rPr>
              <a:t> </a:t>
            </a:r>
            <a:r>
              <a:rPr lang="en-US" dirty="0" err="1" smtClean="0">
                <a:latin typeface="+mj-lt"/>
              </a:rPr>
              <a:t>овакав</a:t>
            </a:r>
            <a:r>
              <a:rPr lang="en-US" dirty="0" smtClean="0">
                <a:latin typeface="+mj-lt"/>
              </a:rPr>
              <a:t> </a:t>
            </a:r>
            <a:r>
              <a:rPr lang="en-US" dirty="0" err="1" smtClean="0">
                <a:latin typeface="+mj-lt"/>
              </a:rPr>
              <a:t>начин</a:t>
            </a:r>
            <a:r>
              <a:rPr lang="en-US" dirty="0" smtClean="0">
                <a:latin typeface="+mj-lt"/>
              </a:rPr>
              <a:t> </a:t>
            </a:r>
            <a:r>
              <a:rPr lang="en-US" dirty="0" err="1" smtClean="0">
                <a:latin typeface="+mj-lt"/>
              </a:rPr>
              <a:t>функционисања</a:t>
            </a:r>
            <a:r>
              <a:rPr lang="en-US" dirty="0" smtClean="0">
                <a:latin typeface="+mj-lt"/>
              </a:rPr>
              <a:t> </a:t>
            </a:r>
            <a:r>
              <a:rPr lang="en-US" dirty="0" err="1" smtClean="0">
                <a:latin typeface="+mj-lt"/>
              </a:rPr>
              <a:t>исте</a:t>
            </a:r>
            <a:r>
              <a:rPr lang="en-US" dirty="0" smtClean="0">
                <a:latin typeface="+mj-lt"/>
              </a:rPr>
              <a:t> </a:t>
            </a:r>
            <a:r>
              <a:rPr lang="en-US" dirty="0" err="1" smtClean="0">
                <a:latin typeface="+mj-lt"/>
              </a:rPr>
              <a:t>приказао</a:t>
            </a:r>
            <a:r>
              <a:rPr lang="en-US" dirty="0" smtClean="0">
                <a:latin typeface="+mj-lt"/>
              </a:rPr>
              <a:t> </a:t>
            </a:r>
            <a:r>
              <a:rPr lang="en-US" dirty="0" err="1" smtClean="0">
                <a:latin typeface="+mj-lt"/>
              </a:rPr>
              <a:t>веома</a:t>
            </a:r>
            <a:r>
              <a:rPr lang="en-US" dirty="0" smtClean="0">
                <a:latin typeface="+mj-lt"/>
              </a:rPr>
              <a:t> </a:t>
            </a:r>
            <a:r>
              <a:rPr lang="en-US" dirty="0" err="1" smtClean="0">
                <a:latin typeface="+mj-lt"/>
              </a:rPr>
              <a:t>висок</a:t>
            </a:r>
            <a:r>
              <a:rPr lang="en-US" dirty="0" smtClean="0">
                <a:latin typeface="+mj-lt"/>
              </a:rPr>
              <a:t> </a:t>
            </a:r>
            <a:r>
              <a:rPr lang="en-US" dirty="0" err="1" smtClean="0">
                <a:latin typeface="+mj-lt"/>
              </a:rPr>
              <a:t>степен</a:t>
            </a:r>
            <a:r>
              <a:rPr lang="en-US" dirty="0" smtClean="0">
                <a:latin typeface="+mj-lt"/>
              </a:rPr>
              <a:t> </a:t>
            </a:r>
            <a:r>
              <a:rPr lang="en-US" dirty="0" err="1" smtClean="0">
                <a:latin typeface="+mj-lt"/>
              </a:rPr>
              <a:t>ефикасности</a:t>
            </a:r>
            <a:r>
              <a:rPr lang="en-US" dirty="0" smtClean="0">
                <a:latin typeface="+mj-lt"/>
              </a:rPr>
              <a:t> </a:t>
            </a:r>
            <a:r>
              <a:rPr lang="en-US" dirty="0" err="1" smtClean="0">
                <a:latin typeface="+mj-lt"/>
              </a:rPr>
              <a:t>као</a:t>
            </a:r>
            <a:r>
              <a:rPr lang="en-US" dirty="0" smtClean="0">
                <a:latin typeface="+mj-lt"/>
              </a:rPr>
              <a:t> и </a:t>
            </a:r>
            <a:r>
              <a:rPr lang="en-US" dirty="0" err="1" smtClean="0">
                <a:latin typeface="+mj-lt"/>
              </a:rPr>
              <a:t>скоро</a:t>
            </a:r>
            <a:r>
              <a:rPr lang="en-US" dirty="0" smtClean="0">
                <a:latin typeface="+mj-lt"/>
              </a:rPr>
              <a:t> </a:t>
            </a:r>
            <a:r>
              <a:rPr lang="en-US" dirty="0" err="1" smtClean="0">
                <a:latin typeface="+mj-lt"/>
              </a:rPr>
              <a:t>стопостотан</a:t>
            </a:r>
            <a:r>
              <a:rPr lang="en-US" dirty="0" smtClean="0">
                <a:latin typeface="+mj-lt"/>
              </a:rPr>
              <a:t> </a:t>
            </a:r>
            <a:r>
              <a:rPr lang="en-US" dirty="0" err="1" smtClean="0">
                <a:latin typeface="+mj-lt"/>
              </a:rPr>
              <a:t>број</a:t>
            </a:r>
            <a:r>
              <a:rPr lang="en-US" dirty="0" smtClean="0">
                <a:latin typeface="+mj-lt"/>
              </a:rPr>
              <a:t> </a:t>
            </a:r>
            <a:r>
              <a:rPr lang="en-US" dirty="0" err="1" smtClean="0">
                <a:latin typeface="+mj-lt"/>
              </a:rPr>
              <a:t>задовољних</a:t>
            </a:r>
            <a:r>
              <a:rPr lang="en-US" dirty="0" smtClean="0">
                <a:latin typeface="+mj-lt"/>
              </a:rPr>
              <a:t> </a:t>
            </a:r>
            <a:r>
              <a:rPr lang="en-US" dirty="0" err="1" smtClean="0">
                <a:latin typeface="+mj-lt"/>
              </a:rPr>
              <a:t>клијената</a:t>
            </a:r>
            <a:r>
              <a:rPr lang="en-US" dirty="0" smtClean="0">
                <a:latin typeface="+mj-lt"/>
              </a:rPr>
              <a:t>.</a:t>
            </a:r>
            <a:endParaRPr lang="en-US"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CS" sz="4800" dirty="0" smtClean="0"/>
              <a:t>Задатак</a:t>
            </a:r>
            <a:r>
              <a:rPr lang="sr-Cyrl-CS" dirty="0" smtClean="0"/>
              <a:t> 2</a:t>
            </a:r>
            <a:endParaRPr lang="en-US" dirty="0"/>
          </a:p>
        </p:txBody>
      </p:sp>
      <p:sp>
        <p:nvSpPr>
          <p:cNvPr id="3" name="Content Placeholder 2"/>
          <p:cNvSpPr>
            <a:spLocks noGrp="1"/>
          </p:cNvSpPr>
          <p:nvPr>
            <p:ph idx="1"/>
          </p:nvPr>
        </p:nvSpPr>
        <p:spPr/>
        <p:txBody>
          <a:bodyPr>
            <a:normAutofit/>
          </a:bodyPr>
          <a:lstStyle/>
          <a:p>
            <a:pPr>
              <a:buNone/>
            </a:pPr>
            <a:endParaRPr lang="sr-Cyrl-CS" sz="3200" dirty="0" smtClean="0">
              <a:latin typeface="+mj-lt"/>
            </a:endParaRPr>
          </a:p>
          <a:p>
            <a:r>
              <a:rPr lang="sr-Cyrl-CS" sz="3200" b="1" dirty="0" smtClean="0">
                <a:latin typeface="+mj-lt"/>
              </a:rPr>
              <a:t>Задатак 2.1: </a:t>
            </a:r>
            <a:r>
              <a:rPr lang="sr-Cyrl-CS" sz="3200" dirty="0" smtClean="0">
                <a:latin typeface="+mj-lt"/>
              </a:rPr>
              <a:t>Симулација рада такси удружења</a:t>
            </a:r>
          </a:p>
          <a:p>
            <a:r>
              <a:rPr lang="sr-Cyrl-CS" sz="3200" b="1" dirty="0" smtClean="0">
                <a:latin typeface="+mj-lt"/>
              </a:rPr>
              <a:t>Задатак 2.2: </a:t>
            </a:r>
            <a:r>
              <a:rPr lang="sr-Cyrl-CS" sz="3200" dirty="0" smtClean="0">
                <a:latin typeface="+mj-lt"/>
              </a:rPr>
              <a:t>Инвертарски проблем дистрибутера новина</a:t>
            </a:r>
          </a:p>
          <a:p>
            <a:r>
              <a:rPr lang="sr-Cyrl-CS" sz="3200" b="1" dirty="0" smtClean="0">
                <a:latin typeface="+mj-lt"/>
              </a:rPr>
              <a:t>Задатак 2.3: </a:t>
            </a:r>
            <a:r>
              <a:rPr lang="sr-Cyrl-CS" sz="3200" dirty="0" smtClean="0">
                <a:latin typeface="+mj-lt"/>
              </a:rPr>
              <a:t>Проблем поузданости полисе замене робе</a:t>
            </a:r>
            <a:endParaRPr lang="en-US" sz="3200"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r-Cyrl-CS" sz="4800" dirty="0" smtClean="0"/>
              <a:t>Задатак 2.1: Симулација рада такси удружења</a:t>
            </a:r>
            <a:endParaRPr lang="en-US" sz="4800" dirty="0"/>
          </a:p>
        </p:txBody>
      </p:sp>
      <p:sp>
        <p:nvSpPr>
          <p:cNvPr id="3" name="Content Placeholder 2"/>
          <p:cNvSpPr>
            <a:spLocks noGrp="1"/>
          </p:cNvSpPr>
          <p:nvPr>
            <p:ph idx="1"/>
          </p:nvPr>
        </p:nvSpPr>
        <p:spPr>
          <a:xfrm>
            <a:off x="457200" y="1935480"/>
            <a:ext cx="8458200" cy="4389120"/>
          </a:xfrm>
        </p:spPr>
        <p:txBody>
          <a:bodyPr/>
          <a:lstStyle/>
          <a:p>
            <a:r>
              <a:rPr lang="sr-Cyrl-CS" sz="2000" dirty="0" smtClean="0">
                <a:latin typeface="+mj-lt"/>
              </a:rPr>
              <a:t>Поставка </a:t>
            </a:r>
            <a:r>
              <a:rPr lang="sr-Cyrl-CS" sz="2000" dirty="0" smtClean="0">
                <a:latin typeface="+mj-lt"/>
              </a:rPr>
              <a:t>задатка</a:t>
            </a:r>
          </a:p>
          <a:p>
            <a:r>
              <a:rPr lang="sr-Cyrl-CS" sz="2000" dirty="0" smtClean="0">
                <a:latin typeface="+mj-lt"/>
              </a:rPr>
              <a:t>Дефинисање симулације</a:t>
            </a:r>
            <a:endParaRPr lang="sr-Cyrl-CS" sz="2000" dirty="0" smtClean="0">
              <a:latin typeface="+mj-lt"/>
            </a:endParaRPr>
          </a:p>
          <a:p>
            <a:r>
              <a:rPr lang="sr-Cyrl-CS" sz="2000" dirty="0" smtClean="0">
                <a:latin typeface="+mj-lt"/>
              </a:rPr>
              <a:t>Међудолазак и трајање услуга клијената</a:t>
            </a:r>
          </a:p>
          <a:p>
            <a:r>
              <a:rPr lang="sr-Cyrl-CS" sz="2000" dirty="0" smtClean="0">
                <a:latin typeface="+mj-lt"/>
              </a:rPr>
              <a:t>Време међудоласка и трајање услуга клијената за дан 1 </a:t>
            </a:r>
          </a:p>
          <a:p>
            <a:r>
              <a:rPr lang="sr-Cyrl-CS" sz="2000" dirty="0" smtClean="0">
                <a:latin typeface="+mj-lt"/>
              </a:rPr>
              <a:t>Симулациона табела за дан 1 (систем са једним такси возилом)</a:t>
            </a:r>
          </a:p>
          <a:p>
            <a:r>
              <a:rPr lang="sr-Cyrl-CS" sz="2000" dirty="0" smtClean="0">
                <a:latin typeface="+mj-lt"/>
              </a:rPr>
              <a:t>Анализа дана 1 (систем са једним такси возилом)</a:t>
            </a:r>
          </a:p>
          <a:p>
            <a:r>
              <a:rPr lang="sr-Cyrl-CS" sz="2000" dirty="0" smtClean="0">
                <a:latin typeface="+mj-lt"/>
              </a:rPr>
              <a:t>Симулациона табела за дан 1 (систем са два такси возила)</a:t>
            </a:r>
          </a:p>
          <a:p>
            <a:r>
              <a:rPr lang="sr-Cyrl-CS" sz="2000" dirty="0" smtClean="0">
                <a:latin typeface="+mj-lt"/>
              </a:rPr>
              <a:t>Анализа дана 1 (систем са два такси возила)</a:t>
            </a:r>
          </a:p>
          <a:p>
            <a:r>
              <a:rPr lang="sr-Cyrl-CS" sz="2000" dirty="0" smtClean="0">
                <a:latin typeface="+mj-lt"/>
              </a:rPr>
              <a:t>Преглед новчаног стања на крају дана 1</a:t>
            </a:r>
          </a:p>
          <a:p>
            <a:r>
              <a:rPr lang="sr-Cyrl-CS" sz="2000" dirty="0" smtClean="0">
                <a:latin typeface="+mj-lt"/>
              </a:rPr>
              <a:t>Сумиране табеле свих пет дана</a:t>
            </a:r>
          </a:p>
          <a:p>
            <a:r>
              <a:rPr lang="sr-Cyrl-CS" sz="2000" dirty="0" smtClean="0">
                <a:latin typeface="+mj-lt"/>
              </a:rPr>
              <a:t>Коначни закључак</a:t>
            </a:r>
          </a:p>
          <a:p>
            <a:endParaRPr lang="sr-Cyrl-CS" dirty="0" smtClean="0">
              <a:latin typeface="+mj-lt"/>
            </a:endParaRPr>
          </a:p>
          <a:p>
            <a:endParaRPr lang="en-US"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xi_line_07tj.jpg"/>
          <p:cNvPicPr>
            <a:picLocks noChangeAspect="1"/>
          </p:cNvPicPr>
          <p:nvPr/>
        </p:nvPicPr>
        <p:blipFill>
          <a:blip r:embed="rId2"/>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CS" sz="4800" dirty="0" smtClean="0"/>
              <a:t>Поставка задатка</a:t>
            </a:r>
            <a:endParaRPr lang="en-US" sz="4800" dirty="0"/>
          </a:p>
        </p:txBody>
      </p:sp>
      <p:sp>
        <p:nvSpPr>
          <p:cNvPr id="3" name="Content Placeholder 2"/>
          <p:cNvSpPr>
            <a:spLocks noGrp="1"/>
          </p:cNvSpPr>
          <p:nvPr>
            <p:ph sz="half" idx="1"/>
          </p:nvPr>
        </p:nvSpPr>
        <p:spPr>
          <a:xfrm>
            <a:off x="457200" y="1920085"/>
            <a:ext cx="8229600" cy="4434840"/>
          </a:xfrm>
        </p:spPr>
        <p:txBody>
          <a:bodyPr>
            <a:normAutofit/>
          </a:bodyPr>
          <a:lstStyle/>
          <a:p>
            <a:r>
              <a:rPr lang="en-US" dirty="0" err="1" smtClean="0">
                <a:latin typeface="+mj-lt"/>
              </a:rPr>
              <a:t>Симулирати</a:t>
            </a:r>
            <a:r>
              <a:rPr lang="en-US" dirty="0" smtClean="0">
                <a:latin typeface="+mj-lt"/>
              </a:rPr>
              <a:t> </a:t>
            </a:r>
            <a:r>
              <a:rPr lang="en-US" dirty="0" err="1" smtClean="0">
                <a:latin typeface="+mj-lt"/>
              </a:rPr>
              <a:t>систем</a:t>
            </a:r>
            <a:r>
              <a:rPr lang="en-US" dirty="0" smtClean="0">
                <a:latin typeface="+mj-lt"/>
              </a:rPr>
              <a:t> </a:t>
            </a:r>
            <a:r>
              <a:rPr lang="en-US" dirty="0" err="1" smtClean="0">
                <a:latin typeface="+mj-lt"/>
              </a:rPr>
              <a:t>такси</a:t>
            </a:r>
            <a:r>
              <a:rPr lang="en-US" dirty="0" smtClean="0">
                <a:latin typeface="+mj-lt"/>
              </a:rPr>
              <a:t> </a:t>
            </a:r>
            <a:r>
              <a:rPr lang="en-US" dirty="0" err="1" smtClean="0">
                <a:latin typeface="+mj-lt"/>
              </a:rPr>
              <a:t>удружења</a:t>
            </a:r>
            <a:r>
              <a:rPr lang="en-US" dirty="0" smtClean="0">
                <a:latin typeface="+mj-lt"/>
              </a:rPr>
              <a:t> у </a:t>
            </a:r>
            <a:r>
              <a:rPr lang="en-US" dirty="0" err="1" smtClean="0">
                <a:latin typeface="+mj-lt"/>
              </a:rPr>
              <a:t>Ковину</a:t>
            </a:r>
            <a:endParaRPr lang="sr-Cyrl-RS" dirty="0" smtClean="0">
              <a:latin typeface="+mj-lt"/>
            </a:endParaRPr>
          </a:p>
          <a:p>
            <a:r>
              <a:rPr lang="sr-Cyrl-RS" dirty="0" smtClean="0">
                <a:latin typeface="+mj-lt"/>
              </a:rPr>
              <a:t>Услови рада задатка:</a:t>
            </a:r>
          </a:p>
          <a:p>
            <a:pPr marL="514350" indent="-514350">
              <a:buFont typeface="+mj-lt"/>
              <a:buAutoNum type="arabicPeriod"/>
            </a:pPr>
            <a:r>
              <a:rPr lang="sr-Cyrl-RS" dirty="0" smtClean="0">
                <a:latin typeface="+mj-lt"/>
              </a:rPr>
              <a:t>Радно време од 9 увече до 5 ујутро</a:t>
            </a:r>
          </a:p>
          <a:p>
            <a:pPr marL="514350" indent="-514350">
              <a:buFont typeface="+mj-lt"/>
              <a:buAutoNum type="arabicPeriod"/>
            </a:pPr>
            <a:r>
              <a:rPr lang="sr-Cyrl-RS" dirty="0" smtClean="0">
                <a:latin typeface="+mj-lt"/>
              </a:rPr>
              <a:t>Полазна тачка – центар града</a:t>
            </a:r>
          </a:p>
          <a:p>
            <a:pPr marL="514350" indent="-514350">
              <a:buFont typeface="+mj-lt"/>
              <a:buAutoNum type="arabicPeriod"/>
            </a:pPr>
            <a:r>
              <a:rPr lang="sr-Cyrl-RS" dirty="0" smtClean="0">
                <a:latin typeface="+mj-lt"/>
              </a:rPr>
              <a:t>Симулација 5 радних дана</a:t>
            </a:r>
            <a:endParaRPr lang="sr-Cyrl-RS" dirty="0" smtClean="0">
              <a:latin typeface="+mj-lt"/>
            </a:endParaRPr>
          </a:p>
          <a:p>
            <a:pPr marL="514350" indent="-514350">
              <a:buFont typeface="+mj-lt"/>
              <a:buAutoNum type="arabicPeriod"/>
            </a:pPr>
            <a:r>
              <a:rPr lang="sr-Cyrl-RS" dirty="0" smtClean="0">
                <a:latin typeface="+mj-lt"/>
              </a:rPr>
              <a:t>Упоредити систем са једним  и са два такси возила</a:t>
            </a:r>
            <a:endParaRPr lang="en-US" dirty="0">
              <a:latin typeface="+mj-lt"/>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r-Cyrl-RS" sz="4800" dirty="0" smtClean="0"/>
              <a:t>Дефинисања симулације</a:t>
            </a:r>
            <a:endParaRPr lang="en-US" sz="48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
        <p:nvSpPr>
          <p:cNvPr id="6" name="Content Placeholder 3"/>
          <p:cNvSpPr>
            <a:spLocks noGrp="1"/>
          </p:cNvSpPr>
          <p:nvPr>
            <p:ph sz="half" idx="1"/>
          </p:nvPr>
        </p:nvSpPr>
        <p:spPr>
          <a:xfrm>
            <a:off x="457200" y="1920875"/>
            <a:ext cx="8229600" cy="4433888"/>
          </a:xfrm>
        </p:spPr>
        <p:txBody>
          <a:bodyPr>
            <a:normAutofit/>
          </a:bodyPr>
          <a:lstStyle/>
          <a:p>
            <a:pPr lvl="0"/>
            <a:r>
              <a:rPr lang="en-US" dirty="0" err="1" smtClean="0">
                <a:latin typeface="+mj-lt"/>
              </a:rPr>
              <a:t>Време</a:t>
            </a:r>
            <a:r>
              <a:rPr lang="en-US" dirty="0" smtClean="0">
                <a:latin typeface="+mj-lt"/>
              </a:rPr>
              <a:t> </a:t>
            </a:r>
            <a:r>
              <a:rPr lang="en-US" dirty="0" err="1" smtClean="0">
                <a:latin typeface="+mj-lt"/>
              </a:rPr>
              <a:t>мировања</a:t>
            </a:r>
            <a:r>
              <a:rPr lang="en-US" dirty="0" smtClean="0">
                <a:latin typeface="+mj-lt"/>
              </a:rPr>
              <a:t> </a:t>
            </a:r>
            <a:r>
              <a:rPr lang="en-US" dirty="0" err="1" smtClean="0">
                <a:latin typeface="+mj-lt"/>
              </a:rPr>
              <a:t>такси</a:t>
            </a:r>
            <a:r>
              <a:rPr lang="en-US" dirty="0" smtClean="0">
                <a:latin typeface="+mj-lt"/>
              </a:rPr>
              <a:t> </a:t>
            </a:r>
            <a:r>
              <a:rPr lang="en-US" dirty="0" err="1" smtClean="0">
                <a:latin typeface="+mj-lt"/>
              </a:rPr>
              <a:t>возила</a:t>
            </a:r>
            <a:endParaRPr lang="en-US" dirty="0" smtClean="0">
              <a:latin typeface="+mj-lt"/>
            </a:endParaRPr>
          </a:p>
          <a:p>
            <a:pPr lvl="0"/>
            <a:r>
              <a:rPr lang="en-US" dirty="0" err="1" smtClean="0">
                <a:latin typeface="+mj-lt"/>
              </a:rPr>
              <a:t>Проценат</a:t>
            </a:r>
            <a:r>
              <a:rPr lang="en-US" dirty="0" smtClean="0">
                <a:latin typeface="+mj-lt"/>
              </a:rPr>
              <a:t> </a:t>
            </a:r>
            <a:r>
              <a:rPr lang="en-US" dirty="0" err="1" smtClean="0">
                <a:latin typeface="+mj-lt"/>
              </a:rPr>
              <a:t>времена</a:t>
            </a:r>
            <a:r>
              <a:rPr lang="en-US" dirty="0" smtClean="0">
                <a:latin typeface="+mj-lt"/>
              </a:rPr>
              <a:t> у </a:t>
            </a:r>
            <a:r>
              <a:rPr lang="en-US" dirty="0" err="1" smtClean="0">
                <a:latin typeface="+mj-lt"/>
              </a:rPr>
              <a:t>коме</a:t>
            </a:r>
            <a:r>
              <a:rPr lang="en-US" dirty="0" smtClean="0">
                <a:latin typeface="+mj-lt"/>
              </a:rPr>
              <a:t> </a:t>
            </a:r>
            <a:r>
              <a:rPr lang="en-US" dirty="0" err="1" smtClean="0">
                <a:latin typeface="+mj-lt"/>
              </a:rPr>
              <a:t>је</a:t>
            </a:r>
            <a:r>
              <a:rPr lang="en-US" dirty="0" smtClean="0">
                <a:latin typeface="+mj-lt"/>
              </a:rPr>
              <a:t> </a:t>
            </a:r>
            <a:r>
              <a:rPr lang="en-US" dirty="0" err="1" smtClean="0">
                <a:latin typeface="+mj-lt"/>
              </a:rPr>
              <a:t>такси</a:t>
            </a:r>
            <a:r>
              <a:rPr lang="en-US" dirty="0" smtClean="0">
                <a:latin typeface="+mj-lt"/>
              </a:rPr>
              <a:t> </a:t>
            </a:r>
            <a:r>
              <a:rPr lang="en-US" dirty="0" err="1" smtClean="0">
                <a:latin typeface="+mj-lt"/>
              </a:rPr>
              <a:t>возило</a:t>
            </a:r>
            <a:r>
              <a:rPr lang="en-US" dirty="0" smtClean="0">
                <a:latin typeface="+mj-lt"/>
              </a:rPr>
              <a:t> </a:t>
            </a:r>
            <a:r>
              <a:rPr lang="en-US" dirty="0" err="1" smtClean="0">
                <a:latin typeface="+mj-lt"/>
              </a:rPr>
              <a:t>беспослено</a:t>
            </a:r>
            <a:endParaRPr lang="en-US" dirty="0" smtClean="0">
              <a:latin typeface="+mj-lt"/>
            </a:endParaRPr>
          </a:p>
          <a:p>
            <a:pPr lvl="0"/>
            <a:r>
              <a:rPr lang="en-US" dirty="0" err="1" smtClean="0">
                <a:latin typeface="+mj-lt"/>
              </a:rPr>
              <a:t>Просечно</a:t>
            </a:r>
            <a:r>
              <a:rPr lang="en-US" dirty="0" smtClean="0">
                <a:latin typeface="+mj-lt"/>
              </a:rPr>
              <a:t> </a:t>
            </a:r>
            <a:r>
              <a:rPr lang="en-US" dirty="0" err="1" smtClean="0">
                <a:latin typeface="+mj-lt"/>
              </a:rPr>
              <a:t>време</a:t>
            </a:r>
            <a:r>
              <a:rPr lang="en-US" dirty="0" smtClean="0">
                <a:latin typeface="+mj-lt"/>
              </a:rPr>
              <a:t> </a:t>
            </a:r>
            <a:r>
              <a:rPr lang="en-US" dirty="0" err="1" smtClean="0">
                <a:latin typeface="+mj-lt"/>
              </a:rPr>
              <a:t>чекања</a:t>
            </a:r>
            <a:r>
              <a:rPr lang="en-US" dirty="0" smtClean="0">
                <a:latin typeface="+mj-lt"/>
              </a:rPr>
              <a:t> </a:t>
            </a:r>
            <a:r>
              <a:rPr lang="en-US" dirty="0" err="1" smtClean="0">
                <a:latin typeface="+mj-lt"/>
              </a:rPr>
              <a:t>муштерија</a:t>
            </a:r>
            <a:endParaRPr lang="en-US" dirty="0" smtClean="0">
              <a:latin typeface="+mj-lt"/>
            </a:endParaRPr>
          </a:p>
          <a:p>
            <a:pPr lvl="0"/>
            <a:r>
              <a:rPr lang="en-US" dirty="0" err="1" smtClean="0">
                <a:latin typeface="+mj-lt"/>
              </a:rPr>
              <a:t>Број</a:t>
            </a:r>
            <a:r>
              <a:rPr lang="en-US" dirty="0" smtClean="0">
                <a:latin typeface="+mj-lt"/>
              </a:rPr>
              <a:t> </a:t>
            </a:r>
            <a:r>
              <a:rPr lang="en-US" dirty="0" err="1" smtClean="0">
                <a:latin typeface="+mj-lt"/>
              </a:rPr>
              <a:t>муштерија</a:t>
            </a:r>
            <a:r>
              <a:rPr lang="en-US" dirty="0" smtClean="0">
                <a:latin typeface="+mj-lt"/>
              </a:rPr>
              <a:t>, у </a:t>
            </a:r>
            <a:r>
              <a:rPr lang="en-US" dirty="0" err="1" smtClean="0">
                <a:latin typeface="+mj-lt"/>
              </a:rPr>
              <a:t>односу</a:t>
            </a:r>
            <a:r>
              <a:rPr lang="en-US" dirty="0" smtClean="0">
                <a:latin typeface="+mj-lt"/>
              </a:rPr>
              <a:t> </a:t>
            </a:r>
            <a:r>
              <a:rPr lang="en-US" dirty="0" err="1" smtClean="0">
                <a:latin typeface="+mj-lt"/>
              </a:rPr>
              <a:t>на</a:t>
            </a:r>
            <a:r>
              <a:rPr lang="en-US" dirty="0" smtClean="0">
                <a:latin typeface="+mj-lt"/>
              </a:rPr>
              <a:t> </a:t>
            </a:r>
            <a:r>
              <a:rPr lang="en-US" dirty="0" err="1" smtClean="0">
                <a:latin typeface="+mj-lt"/>
              </a:rPr>
              <a:t>укупан</a:t>
            </a:r>
            <a:r>
              <a:rPr lang="en-US" dirty="0" smtClean="0">
                <a:latin typeface="+mj-lt"/>
              </a:rPr>
              <a:t> </a:t>
            </a:r>
            <a:r>
              <a:rPr lang="en-US" dirty="0" err="1" smtClean="0">
                <a:latin typeface="+mj-lt"/>
              </a:rPr>
              <a:t>број</a:t>
            </a:r>
            <a:r>
              <a:rPr lang="en-US" dirty="0" smtClean="0">
                <a:latin typeface="+mj-lt"/>
              </a:rPr>
              <a:t>, </a:t>
            </a:r>
            <a:r>
              <a:rPr lang="en-US" dirty="0" err="1" smtClean="0">
                <a:latin typeface="+mj-lt"/>
              </a:rPr>
              <a:t>који</a:t>
            </a:r>
            <a:r>
              <a:rPr lang="en-US" dirty="0" smtClean="0">
                <a:latin typeface="+mj-lt"/>
              </a:rPr>
              <a:t> </a:t>
            </a:r>
            <a:r>
              <a:rPr lang="en-US" dirty="0" err="1" smtClean="0">
                <a:latin typeface="+mj-lt"/>
              </a:rPr>
              <a:t>морају</a:t>
            </a:r>
            <a:r>
              <a:rPr lang="en-US" dirty="0" smtClean="0">
                <a:latin typeface="+mj-lt"/>
              </a:rPr>
              <a:t> </a:t>
            </a:r>
            <a:r>
              <a:rPr lang="en-US" dirty="0" err="1" smtClean="0">
                <a:latin typeface="+mj-lt"/>
              </a:rPr>
              <a:t>да</a:t>
            </a:r>
            <a:r>
              <a:rPr lang="en-US" dirty="0" smtClean="0">
                <a:latin typeface="+mj-lt"/>
              </a:rPr>
              <a:t> </a:t>
            </a:r>
            <a:r>
              <a:rPr lang="en-US" dirty="0" err="1" smtClean="0">
                <a:latin typeface="+mj-lt"/>
              </a:rPr>
              <a:t>чекају</a:t>
            </a:r>
            <a:r>
              <a:rPr lang="en-US" dirty="0" smtClean="0">
                <a:latin typeface="+mj-lt"/>
              </a:rPr>
              <a:t> </a:t>
            </a:r>
            <a:r>
              <a:rPr lang="en-US" dirty="0" err="1" smtClean="0">
                <a:latin typeface="+mj-lt"/>
              </a:rPr>
              <a:t>на</a:t>
            </a:r>
            <a:r>
              <a:rPr lang="en-US" dirty="0" smtClean="0">
                <a:latin typeface="+mj-lt"/>
              </a:rPr>
              <a:t> </a:t>
            </a:r>
            <a:r>
              <a:rPr lang="en-US" dirty="0" err="1" smtClean="0">
                <a:latin typeface="+mj-lt"/>
              </a:rPr>
              <a:t>услугу</a:t>
            </a:r>
            <a:endParaRPr lang="en-US" dirty="0" smtClean="0">
              <a:latin typeface="+mj-lt"/>
            </a:endParaRPr>
          </a:p>
          <a:p>
            <a:pPr lvl="0"/>
            <a:r>
              <a:rPr lang="en-US" dirty="0" err="1" smtClean="0">
                <a:latin typeface="+mj-lt"/>
              </a:rPr>
              <a:t>Вероватноћа</a:t>
            </a:r>
            <a:r>
              <a:rPr lang="en-US" dirty="0" smtClean="0">
                <a:latin typeface="+mj-lt"/>
              </a:rPr>
              <a:t> </a:t>
            </a:r>
            <a:r>
              <a:rPr lang="en-US" dirty="0" err="1" smtClean="0">
                <a:latin typeface="+mj-lt"/>
              </a:rPr>
              <a:t>да</a:t>
            </a:r>
            <a:r>
              <a:rPr lang="en-US" dirty="0" smtClean="0">
                <a:latin typeface="+mj-lt"/>
              </a:rPr>
              <a:t> </a:t>
            </a:r>
            <a:r>
              <a:rPr lang="en-US" dirty="0" err="1" smtClean="0">
                <a:latin typeface="+mj-lt"/>
              </a:rPr>
              <a:t>ће</a:t>
            </a:r>
            <a:r>
              <a:rPr lang="en-US" dirty="0" smtClean="0">
                <a:latin typeface="+mj-lt"/>
              </a:rPr>
              <a:t> </a:t>
            </a:r>
            <a:r>
              <a:rPr lang="en-US" dirty="0" err="1" smtClean="0">
                <a:latin typeface="+mj-lt"/>
              </a:rPr>
              <a:t>муштерија</a:t>
            </a:r>
            <a:r>
              <a:rPr lang="en-US" dirty="0" smtClean="0">
                <a:latin typeface="+mj-lt"/>
              </a:rPr>
              <a:t> </a:t>
            </a:r>
            <a:r>
              <a:rPr lang="en-US" dirty="0" err="1" smtClean="0">
                <a:latin typeface="+mj-lt"/>
              </a:rPr>
              <a:t>морати</a:t>
            </a:r>
            <a:r>
              <a:rPr lang="en-US" dirty="0" smtClean="0">
                <a:latin typeface="+mj-lt"/>
              </a:rPr>
              <a:t> </a:t>
            </a:r>
            <a:r>
              <a:rPr lang="en-US" dirty="0" err="1" smtClean="0">
                <a:latin typeface="+mj-lt"/>
              </a:rPr>
              <a:t>да</a:t>
            </a:r>
            <a:r>
              <a:rPr lang="en-US" dirty="0" smtClean="0">
                <a:latin typeface="+mj-lt"/>
              </a:rPr>
              <a:t> </a:t>
            </a:r>
            <a:r>
              <a:rPr lang="en-US" dirty="0" err="1" smtClean="0">
                <a:latin typeface="+mj-lt"/>
              </a:rPr>
              <a:t>чека</a:t>
            </a:r>
            <a:endParaRPr lang="en-US" dirty="0" smtClean="0">
              <a:latin typeface="+mj-lt"/>
            </a:endParaRPr>
          </a:p>
          <a:p>
            <a:pPr lvl="0"/>
            <a:r>
              <a:rPr lang="en-US" dirty="0" err="1" smtClean="0">
                <a:latin typeface="+mj-lt"/>
              </a:rPr>
              <a:t>Просечно</a:t>
            </a:r>
            <a:r>
              <a:rPr lang="en-US" dirty="0" smtClean="0">
                <a:latin typeface="+mj-lt"/>
              </a:rPr>
              <a:t> </a:t>
            </a:r>
            <a:r>
              <a:rPr lang="sr-Cyrl-CS" dirty="0" smtClean="0">
                <a:latin typeface="+mj-lt"/>
              </a:rPr>
              <a:t>време </a:t>
            </a:r>
            <a:r>
              <a:rPr lang="en-US" dirty="0" err="1" smtClean="0">
                <a:latin typeface="+mj-lt"/>
              </a:rPr>
              <a:t>чекање</a:t>
            </a:r>
            <a:r>
              <a:rPr lang="en-US" dirty="0" smtClean="0">
                <a:latin typeface="+mj-lt"/>
              </a:rPr>
              <a:t> </a:t>
            </a:r>
            <a:r>
              <a:rPr lang="en-US" dirty="0" err="1" smtClean="0">
                <a:latin typeface="+mj-lt"/>
              </a:rPr>
              <a:t>муштерија</a:t>
            </a:r>
            <a:r>
              <a:rPr lang="sr-Cyrl-CS" dirty="0" smtClean="0">
                <a:latin typeface="+mj-lt"/>
              </a:rPr>
              <a:t> које морају да чекају</a:t>
            </a:r>
            <a:endParaRPr lang="en-US" dirty="0" smtClean="0">
              <a:latin typeface="+mj-lt"/>
            </a:endParaRPr>
          </a:p>
          <a:p>
            <a:endParaRPr lang="en-US"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CS" sz="4800" dirty="0" smtClean="0"/>
              <a:t>Поставка задатка</a:t>
            </a:r>
            <a:endParaRPr lang="en-US" sz="4800" dirty="0"/>
          </a:p>
        </p:txBody>
      </p:sp>
      <p:sp>
        <p:nvSpPr>
          <p:cNvPr id="3" name="Content Placeholder 2"/>
          <p:cNvSpPr>
            <a:spLocks noGrp="1"/>
          </p:cNvSpPr>
          <p:nvPr>
            <p:ph idx="1"/>
          </p:nvPr>
        </p:nvSpPr>
        <p:spPr/>
        <p:txBody>
          <a:bodyPr>
            <a:normAutofit/>
          </a:bodyPr>
          <a:lstStyle/>
          <a:p>
            <a:r>
              <a:rPr lang="en-US" sz="2400" dirty="0" err="1" smtClean="0">
                <a:latin typeface="+mj-lt"/>
              </a:rPr>
              <a:t>Захтеви</a:t>
            </a:r>
            <a:r>
              <a:rPr lang="en-US" sz="2400" dirty="0" smtClean="0">
                <a:latin typeface="+mj-lt"/>
              </a:rPr>
              <a:t> </a:t>
            </a:r>
            <a:r>
              <a:rPr lang="en-US" sz="2400" dirty="0" err="1" smtClean="0">
                <a:latin typeface="+mj-lt"/>
              </a:rPr>
              <a:t>за</a:t>
            </a:r>
            <a:r>
              <a:rPr lang="en-US" sz="2400" dirty="0" smtClean="0">
                <a:latin typeface="+mj-lt"/>
              </a:rPr>
              <a:t> </a:t>
            </a:r>
            <a:r>
              <a:rPr lang="en-US" sz="2400" dirty="0" err="1" smtClean="0">
                <a:latin typeface="+mj-lt"/>
              </a:rPr>
              <a:t>возилима</a:t>
            </a:r>
            <a:r>
              <a:rPr lang="en-US" sz="2400" dirty="0" smtClean="0">
                <a:latin typeface="+mj-lt"/>
              </a:rPr>
              <a:t> </a:t>
            </a:r>
            <a:r>
              <a:rPr lang="en-US" sz="2400" dirty="0" err="1" smtClean="0">
                <a:latin typeface="+mj-lt"/>
              </a:rPr>
              <a:t>као</a:t>
            </a:r>
            <a:r>
              <a:rPr lang="en-US" sz="2400" dirty="0" smtClean="0">
                <a:latin typeface="+mj-lt"/>
              </a:rPr>
              <a:t> и </a:t>
            </a:r>
            <a:r>
              <a:rPr lang="en-US" sz="2400" dirty="0" err="1" smtClean="0">
                <a:latin typeface="+mj-lt"/>
              </a:rPr>
              <a:t>укупно</a:t>
            </a:r>
            <a:r>
              <a:rPr lang="en-US" sz="2400" dirty="0" smtClean="0">
                <a:latin typeface="+mj-lt"/>
              </a:rPr>
              <a:t> </a:t>
            </a:r>
            <a:r>
              <a:rPr lang="en-US" sz="2400" dirty="0" err="1" smtClean="0">
                <a:latin typeface="+mj-lt"/>
              </a:rPr>
              <a:t>трајање</a:t>
            </a:r>
            <a:r>
              <a:rPr lang="en-US" sz="2400" dirty="0" smtClean="0">
                <a:latin typeface="+mj-lt"/>
              </a:rPr>
              <a:t> </a:t>
            </a:r>
            <a:r>
              <a:rPr lang="en-US" sz="2400" dirty="0" err="1" smtClean="0">
                <a:latin typeface="+mj-lt"/>
              </a:rPr>
              <a:t>услуге</a:t>
            </a:r>
            <a:r>
              <a:rPr lang="en-US" sz="2400" dirty="0" smtClean="0">
                <a:latin typeface="+mj-lt"/>
              </a:rPr>
              <a:t> </a:t>
            </a:r>
            <a:r>
              <a:rPr lang="en-US" sz="2400" dirty="0" err="1" smtClean="0">
                <a:latin typeface="+mj-lt"/>
              </a:rPr>
              <a:t>једне</a:t>
            </a:r>
            <a:r>
              <a:rPr lang="en-US" sz="2400" dirty="0" smtClean="0">
                <a:latin typeface="+mj-lt"/>
              </a:rPr>
              <a:t> </a:t>
            </a:r>
            <a:r>
              <a:rPr lang="en-US" sz="2400" dirty="0" err="1" smtClean="0">
                <a:latin typeface="+mj-lt"/>
              </a:rPr>
              <a:t>муштерије</a:t>
            </a:r>
            <a:r>
              <a:rPr lang="en-US" sz="2400" dirty="0" smtClean="0">
                <a:latin typeface="+mj-lt"/>
              </a:rPr>
              <a:t> </a:t>
            </a:r>
            <a:r>
              <a:rPr lang="en-US" sz="2400" dirty="0" smtClean="0">
                <a:latin typeface="+mj-lt"/>
              </a:rPr>
              <a:t>и </a:t>
            </a:r>
            <a:r>
              <a:rPr lang="en-US" sz="2400" dirty="0" err="1" smtClean="0">
                <a:latin typeface="+mj-lt"/>
              </a:rPr>
              <a:t>њихове</a:t>
            </a:r>
            <a:r>
              <a:rPr lang="en-US" sz="2400" dirty="0" smtClean="0">
                <a:latin typeface="+mj-lt"/>
              </a:rPr>
              <a:t> </a:t>
            </a:r>
            <a:r>
              <a:rPr lang="en-US" sz="2400" dirty="0" err="1" smtClean="0">
                <a:latin typeface="+mj-lt"/>
              </a:rPr>
              <a:t>вероватноће</a:t>
            </a:r>
            <a:r>
              <a:rPr lang="sr-Cyrl-RS" sz="2400" dirty="0" smtClean="0">
                <a:latin typeface="+mj-lt"/>
              </a:rPr>
              <a:t>:</a:t>
            </a:r>
            <a:endParaRPr lang="sr-Cyrl-CS" sz="2400" dirty="0" smtClean="0">
              <a:latin typeface="+mj-lt"/>
            </a:endParaRPr>
          </a:p>
          <a:p>
            <a:endParaRPr lang="en-US" sz="1600" dirty="0">
              <a:latin typeface="+mj-lt"/>
            </a:endParaRPr>
          </a:p>
        </p:txBody>
      </p:sp>
      <p:graphicFrame>
        <p:nvGraphicFramePr>
          <p:cNvPr id="4" name="Table 3"/>
          <p:cNvGraphicFramePr>
            <a:graphicFrameLocks noGrp="1"/>
          </p:cNvGraphicFramePr>
          <p:nvPr/>
        </p:nvGraphicFramePr>
        <p:xfrm>
          <a:off x="1524000" y="2971800"/>
          <a:ext cx="6096000" cy="29667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gridSpan="4">
                  <a:txBody>
                    <a:bodyPr/>
                    <a:lstStyle/>
                    <a:p>
                      <a:pPr algn="ctr"/>
                      <a:r>
                        <a:rPr kumimoji="0" lang="en-US" sz="1600" b="0" i="0" kern="1200" dirty="0" err="1" smtClean="0">
                          <a:solidFill>
                            <a:schemeClr val="lt1"/>
                          </a:solidFill>
                          <a:latin typeface="+mj-lt"/>
                          <a:ea typeface="+mn-ea"/>
                          <a:cs typeface="+mn-cs"/>
                        </a:rPr>
                        <a:t>Табела</a:t>
                      </a:r>
                      <a:r>
                        <a:rPr kumimoji="0" lang="en-US" sz="1600" b="0" i="0" kern="1200" dirty="0" smtClean="0">
                          <a:solidFill>
                            <a:schemeClr val="lt1"/>
                          </a:solidFill>
                          <a:latin typeface="+mj-lt"/>
                          <a:ea typeface="+mn-ea"/>
                          <a:cs typeface="+mn-cs"/>
                        </a:rPr>
                        <a:t> 2.1.1: </a:t>
                      </a:r>
                      <a:r>
                        <a:rPr kumimoji="0" lang="en-US" sz="1600" b="0" i="0" kern="1200" dirty="0" err="1" smtClean="0">
                          <a:solidFill>
                            <a:schemeClr val="lt1"/>
                          </a:solidFill>
                          <a:latin typeface="+mj-lt"/>
                          <a:ea typeface="+mn-ea"/>
                          <a:cs typeface="+mn-cs"/>
                        </a:rPr>
                        <a:t>Време</a:t>
                      </a:r>
                      <a:r>
                        <a:rPr kumimoji="0" lang="en-US" sz="1600" b="0" i="0" kern="1200" dirty="0" smtClean="0">
                          <a:solidFill>
                            <a:schemeClr val="lt1"/>
                          </a:solidFill>
                          <a:latin typeface="+mj-lt"/>
                          <a:ea typeface="+mn-ea"/>
                          <a:cs typeface="+mn-cs"/>
                        </a:rPr>
                        <a:t> </a:t>
                      </a:r>
                      <a:r>
                        <a:rPr kumimoji="0" lang="en-US" sz="1600" b="0" i="0" kern="1200" dirty="0" err="1" smtClean="0">
                          <a:solidFill>
                            <a:schemeClr val="lt1"/>
                          </a:solidFill>
                          <a:latin typeface="+mj-lt"/>
                          <a:ea typeface="+mn-ea"/>
                          <a:cs typeface="+mn-cs"/>
                        </a:rPr>
                        <a:t>међудоласка</a:t>
                      </a:r>
                      <a:r>
                        <a:rPr kumimoji="0" lang="en-US" sz="1600" b="0" i="0" kern="1200" dirty="0" smtClean="0">
                          <a:solidFill>
                            <a:schemeClr val="lt1"/>
                          </a:solidFill>
                          <a:latin typeface="+mj-lt"/>
                          <a:ea typeface="+mn-ea"/>
                          <a:cs typeface="+mn-cs"/>
                        </a:rPr>
                        <a:t> </a:t>
                      </a:r>
                      <a:r>
                        <a:rPr kumimoji="0" lang="en-US" sz="1600" b="0" i="0" kern="1200" dirty="0" err="1" smtClean="0">
                          <a:solidFill>
                            <a:schemeClr val="lt1"/>
                          </a:solidFill>
                          <a:latin typeface="+mj-lt"/>
                          <a:ea typeface="+mn-ea"/>
                          <a:cs typeface="+mn-cs"/>
                        </a:rPr>
                        <a:t>клијената</a:t>
                      </a:r>
                      <a:r>
                        <a:rPr kumimoji="0" lang="en-US" sz="1600" b="0" i="0" kern="1200" dirty="0" smtClean="0">
                          <a:solidFill>
                            <a:schemeClr val="lt1"/>
                          </a:solidFill>
                          <a:latin typeface="+mj-lt"/>
                          <a:ea typeface="+mn-ea"/>
                          <a:cs typeface="+mn-cs"/>
                        </a:rPr>
                        <a:t> и </a:t>
                      </a:r>
                      <a:r>
                        <a:rPr kumimoji="0" lang="en-US" sz="1600" b="0" i="0" kern="1200" dirty="0" err="1" smtClean="0">
                          <a:solidFill>
                            <a:schemeClr val="lt1"/>
                          </a:solidFill>
                          <a:latin typeface="+mj-lt"/>
                          <a:ea typeface="+mn-ea"/>
                          <a:cs typeface="+mn-cs"/>
                        </a:rPr>
                        <a:t>трајање</a:t>
                      </a:r>
                      <a:r>
                        <a:rPr kumimoji="0" lang="en-US" sz="1600" b="0" i="0" kern="1200" dirty="0" smtClean="0">
                          <a:solidFill>
                            <a:schemeClr val="lt1"/>
                          </a:solidFill>
                          <a:latin typeface="+mj-lt"/>
                          <a:ea typeface="+mn-ea"/>
                          <a:cs typeface="+mn-cs"/>
                        </a:rPr>
                        <a:t> </a:t>
                      </a:r>
                      <a:r>
                        <a:rPr kumimoji="0" lang="en-US" sz="1600" b="0" i="0" kern="1200" dirty="0" err="1" smtClean="0">
                          <a:solidFill>
                            <a:schemeClr val="lt1"/>
                          </a:solidFill>
                          <a:latin typeface="+mj-lt"/>
                          <a:ea typeface="+mn-ea"/>
                          <a:cs typeface="+mn-cs"/>
                        </a:rPr>
                        <a:t>услуге</a:t>
                      </a:r>
                      <a:endParaRPr lang="en-US" sz="1600" b="0" i="0" dirty="0">
                        <a:latin typeface="+mj-lt"/>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gridSpan="2">
                  <a:txBody>
                    <a:bodyPr/>
                    <a:lstStyle/>
                    <a:p>
                      <a:pPr algn="ctr"/>
                      <a:r>
                        <a:rPr kumimoji="0" lang="en-US" sz="1800" kern="1200" dirty="0" err="1" smtClean="0">
                          <a:solidFill>
                            <a:schemeClr val="dk1"/>
                          </a:solidFill>
                          <a:latin typeface="+mj-lt"/>
                          <a:ea typeface="+mn-ea"/>
                          <a:cs typeface="+mn-cs"/>
                        </a:rPr>
                        <a:t>Међудолазак</a:t>
                      </a:r>
                      <a:r>
                        <a:rPr kumimoji="0" lang="en-US" sz="1800" kern="1200" dirty="0" smtClean="0">
                          <a:solidFill>
                            <a:schemeClr val="dk1"/>
                          </a:solidFill>
                          <a:latin typeface="+mj-lt"/>
                          <a:ea typeface="+mn-ea"/>
                          <a:cs typeface="+mn-cs"/>
                        </a:rPr>
                        <a:t> </a:t>
                      </a:r>
                      <a:r>
                        <a:rPr kumimoji="0" lang="en-US" sz="1800" kern="1200" dirty="0" err="1" smtClean="0">
                          <a:solidFill>
                            <a:schemeClr val="dk1"/>
                          </a:solidFill>
                          <a:latin typeface="+mj-lt"/>
                          <a:ea typeface="+mn-ea"/>
                          <a:cs typeface="+mn-cs"/>
                        </a:rPr>
                        <a:t>клијената</a:t>
                      </a:r>
                      <a:endParaRPr lang="en-US" dirty="0">
                        <a:latin typeface="+mj-lt"/>
                      </a:endParaRP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hMerge="1">
                  <a:txBody>
                    <a:bodyPr/>
                    <a:lstStyle/>
                    <a:p>
                      <a:endParaRPr lang="en-US" dirty="0"/>
                    </a:p>
                  </a:txBody>
                  <a:tcPr/>
                </a:tc>
                <a:tc gridSpan="2">
                  <a:txBody>
                    <a:bodyPr/>
                    <a:lstStyle/>
                    <a:p>
                      <a:pPr algn="ctr"/>
                      <a:r>
                        <a:rPr kumimoji="0" lang="en-US" sz="1800" kern="1200" dirty="0" err="1" smtClean="0">
                          <a:solidFill>
                            <a:schemeClr val="dk1"/>
                          </a:solidFill>
                          <a:latin typeface="+mj-lt"/>
                          <a:ea typeface="+mn-ea"/>
                          <a:cs typeface="+mn-cs"/>
                        </a:rPr>
                        <a:t>Трајање</a:t>
                      </a:r>
                      <a:r>
                        <a:rPr kumimoji="0" lang="en-US" sz="1800" kern="1200" dirty="0" smtClean="0">
                          <a:solidFill>
                            <a:schemeClr val="dk1"/>
                          </a:solidFill>
                          <a:latin typeface="+mj-lt"/>
                          <a:ea typeface="+mn-ea"/>
                          <a:cs typeface="+mn-cs"/>
                        </a:rPr>
                        <a:t> </a:t>
                      </a:r>
                      <a:r>
                        <a:rPr kumimoji="0" lang="en-US" sz="1800" kern="1200" dirty="0" err="1" smtClean="0">
                          <a:solidFill>
                            <a:schemeClr val="dk1"/>
                          </a:solidFill>
                          <a:latin typeface="+mj-lt"/>
                          <a:ea typeface="+mn-ea"/>
                          <a:cs typeface="+mn-cs"/>
                        </a:rPr>
                        <a:t>услуге</a:t>
                      </a:r>
                      <a:endParaRPr lang="en-US" dirty="0">
                        <a:latin typeface="+mj-lt"/>
                      </a:endParaRP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hMerge="1">
                  <a:txBody>
                    <a:bodyPr/>
                    <a:lstStyle/>
                    <a:p>
                      <a:endParaRPr lang="en-US" dirty="0"/>
                    </a:p>
                  </a:txBody>
                  <a:tcPr/>
                </a:tc>
              </a:tr>
              <a:tr h="370840">
                <a:tc>
                  <a:txBody>
                    <a:bodyPr/>
                    <a:lstStyle/>
                    <a:p>
                      <a:pPr marL="0" marR="0" algn="ctr">
                        <a:spcBef>
                          <a:spcPts val="0"/>
                        </a:spcBef>
                        <a:spcAft>
                          <a:spcPts val="0"/>
                        </a:spcAft>
                      </a:pPr>
                      <a:r>
                        <a:rPr lang="en-US" sz="1600" dirty="0" err="1">
                          <a:latin typeface="+mj-lt"/>
                          <a:ea typeface="Times New Roman"/>
                          <a:cs typeface="Times New Roman"/>
                        </a:rPr>
                        <a:t>Време</a:t>
                      </a:r>
                      <a:endParaRPr lang="en-US" sz="1600" dirty="0">
                        <a:latin typeface="+mj-lt"/>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600" dirty="0" err="1">
                          <a:latin typeface="+mj-lt"/>
                          <a:ea typeface="Times New Roman"/>
                          <a:cs typeface="Times New Roman"/>
                        </a:rPr>
                        <a:t>Вероватноћа</a:t>
                      </a:r>
                      <a:endParaRPr lang="en-US" sz="1600" dirty="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600" dirty="0" err="1">
                          <a:latin typeface="+mj-lt"/>
                          <a:ea typeface="Times New Roman"/>
                          <a:cs typeface="Times New Roman"/>
                        </a:rPr>
                        <a:t>Време</a:t>
                      </a:r>
                      <a:endParaRPr lang="en-US" sz="1600" dirty="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600" dirty="0" err="1">
                          <a:latin typeface="+mj-lt"/>
                          <a:ea typeface="Times New Roman"/>
                          <a:cs typeface="Times New Roman"/>
                        </a:rPr>
                        <a:t>Вероватноћа</a:t>
                      </a:r>
                      <a:endParaRPr lang="en-US" sz="1600" dirty="0">
                        <a:latin typeface="+mj-lt"/>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marL="0" marR="0" algn="ctr">
                        <a:spcBef>
                          <a:spcPts val="0"/>
                        </a:spcBef>
                        <a:spcAft>
                          <a:spcPts val="0"/>
                        </a:spcAft>
                      </a:pPr>
                      <a:r>
                        <a:rPr lang="en-US" sz="1600" dirty="0">
                          <a:latin typeface="+mj-lt"/>
                          <a:ea typeface="Times New Roman"/>
                          <a:cs typeface="Times New Roman"/>
                        </a:rPr>
                        <a:t>15</a:t>
                      </a: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600" dirty="0">
                          <a:latin typeface="+mj-lt"/>
                          <a:ea typeface="Times New Roman"/>
                          <a:cs typeface="Times New Roman"/>
                        </a:rPr>
                        <a:t>0.14</a:t>
                      </a: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600" dirty="0">
                          <a:latin typeface="+mj-lt"/>
                          <a:ea typeface="Times New Roman"/>
                          <a:cs typeface="Times New Roman"/>
                        </a:rPr>
                        <a:t>5</a:t>
                      </a: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600">
                          <a:latin typeface="+mj-lt"/>
                          <a:ea typeface="Times New Roman"/>
                          <a:cs typeface="Times New Roman"/>
                        </a:rPr>
                        <a:t>0.12</a:t>
                      </a:r>
                    </a:p>
                  </a:txBody>
                  <a:tcPr marL="68580" marR="68580" marT="0" marB="0" anchor="ctr">
                    <a:lnT w="28575" cap="flat" cmpd="sng" algn="ctr">
                      <a:solidFill>
                        <a:schemeClr val="bg1"/>
                      </a:solidFill>
                      <a:prstDash val="solid"/>
                      <a:round/>
                      <a:headEnd type="none" w="med" len="med"/>
                      <a:tailEnd type="none" w="med" len="med"/>
                    </a:lnT>
                  </a:tcPr>
                </a:tc>
              </a:tr>
              <a:tr h="370840">
                <a:tc>
                  <a:txBody>
                    <a:bodyPr/>
                    <a:lstStyle/>
                    <a:p>
                      <a:pPr marL="0" marR="0" algn="ctr">
                        <a:spcBef>
                          <a:spcPts val="0"/>
                        </a:spcBef>
                        <a:spcAft>
                          <a:spcPts val="0"/>
                        </a:spcAft>
                      </a:pPr>
                      <a:r>
                        <a:rPr lang="en-US" sz="1600">
                          <a:latin typeface="+mj-lt"/>
                          <a:ea typeface="Times New Roman"/>
                          <a:cs typeface="Times New Roman"/>
                        </a:rPr>
                        <a:t>20</a:t>
                      </a:r>
                    </a:p>
                  </a:txBody>
                  <a:tcPr marL="68580" marR="68580" marT="0" marB="0" anchor="ctr"/>
                </a:tc>
                <a:tc>
                  <a:txBody>
                    <a:bodyPr/>
                    <a:lstStyle/>
                    <a:p>
                      <a:pPr marL="0" marR="0" algn="ctr">
                        <a:spcBef>
                          <a:spcPts val="0"/>
                        </a:spcBef>
                        <a:spcAft>
                          <a:spcPts val="0"/>
                        </a:spcAft>
                      </a:pPr>
                      <a:r>
                        <a:rPr lang="en-US" sz="1600" dirty="0">
                          <a:latin typeface="+mj-lt"/>
                          <a:ea typeface="Times New Roman"/>
                          <a:cs typeface="Times New Roman"/>
                        </a:rPr>
                        <a:t>0.22</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600" dirty="0">
                          <a:latin typeface="+mj-lt"/>
                          <a:ea typeface="Times New Roman"/>
                          <a:cs typeface="Times New Roman"/>
                        </a:rPr>
                        <a:t>15</a:t>
                      </a: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600" dirty="0">
                          <a:latin typeface="+mj-lt"/>
                          <a:ea typeface="Times New Roman"/>
                          <a:cs typeface="Times New Roman"/>
                        </a:rPr>
                        <a:t>0.35</a:t>
                      </a:r>
                    </a:p>
                  </a:txBody>
                  <a:tcPr marL="68580" marR="68580" marT="0" marB="0" anchor="ctr"/>
                </a:tc>
              </a:tr>
              <a:tr h="370840">
                <a:tc>
                  <a:txBody>
                    <a:bodyPr/>
                    <a:lstStyle/>
                    <a:p>
                      <a:pPr marL="0" marR="0" algn="ctr">
                        <a:spcBef>
                          <a:spcPts val="0"/>
                        </a:spcBef>
                        <a:spcAft>
                          <a:spcPts val="0"/>
                        </a:spcAft>
                      </a:pPr>
                      <a:r>
                        <a:rPr lang="en-US" sz="1600">
                          <a:latin typeface="+mj-lt"/>
                          <a:ea typeface="Times New Roman"/>
                          <a:cs typeface="Times New Roman"/>
                        </a:rPr>
                        <a:t>25</a:t>
                      </a:r>
                    </a:p>
                  </a:txBody>
                  <a:tcPr marL="68580" marR="68580" marT="0" marB="0" anchor="ctr"/>
                </a:tc>
                <a:tc>
                  <a:txBody>
                    <a:bodyPr/>
                    <a:lstStyle/>
                    <a:p>
                      <a:pPr marL="0" marR="0" algn="ctr">
                        <a:spcBef>
                          <a:spcPts val="0"/>
                        </a:spcBef>
                        <a:spcAft>
                          <a:spcPts val="0"/>
                        </a:spcAft>
                      </a:pPr>
                      <a:r>
                        <a:rPr lang="en-US" sz="1600">
                          <a:latin typeface="+mj-lt"/>
                          <a:ea typeface="Times New Roman"/>
                          <a:cs typeface="Times New Roman"/>
                        </a:rPr>
                        <a:t>0.43</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600" dirty="0">
                          <a:latin typeface="+mj-lt"/>
                          <a:ea typeface="Times New Roman"/>
                          <a:cs typeface="Times New Roman"/>
                        </a:rPr>
                        <a:t>25</a:t>
                      </a: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600" dirty="0">
                          <a:latin typeface="+mj-lt"/>
                          <a:ea typeface="Times New Roman"/>
                          <a:cs typeface="Times New Roman"/>
                        </a:rPr>
                        <a:t>0.43</a:t>
                      </a:r>
                    </a:p>
                  </a:txBody>
                  <a:tcPr marL="68580" marR="68580" marT="0" marB="0" anchor="ctr"/>
                </a:tc>
              </a:tr>
              <a:tr h="370840">
                <a:tc>
                  <a:txBody>
                    <a:bodyPr/>
                    <a:lstStyle/>
                    <a:p>
                      <a:pPr marL="0" marR="0" algn="ctr">
                        <a:spcBef>
                          <a:spcPts val="0"/>
                        </a:spcBef>
                        <a:spcAft>
                          <a:spcPts val="0"/>
                        </a:spcAft>
                      </a:pPr>
                      <a:r>
                        <a:rPr lang="en-US" sz="1600">
                          <a:latin typeface="+mj-lt"/>
                          <a:ea typeface="Times New Roman"/>
                          <a:cs typeface="Times New Roman"/>
                        </a:rPr>
                        <a:t>30</a:t>
                      </a:r>
                    </a:p>
                  </a:txBody>
                  <a:tcPr marL="68580" marR="68580" marT="0" marB="0" anchor="ctr"/>
                </a:tc>
                <a:tc>
                  <a:txBody>
                    <a:bodyPr/>
                    <a:lstStyle/>
                    <a:p>
                      <a:pPr marL="0" marR="0" algn="ctr">
                        <a:spcBef>
                          <a:spcPts val="0"/>
                        </a:spcBef>
                        <a:spcAft>
                          <a:spcPts val="0"/>
                        </a:spcAft>
                      </a:pPr>
                      <a:r>
                        <a:rPr lang="en-US" sz="1600">
                          <a:latin typeface="+mj-lt"/>
                          <a:ea typeface="Times New Roman"/>
                          <a:cs typeface="Times New Roman"/>
                        </a:rPr>
                        <a:t>0.17</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600" dirty="0">
                          <a:latin typeface="+mj-lt"/>
                          <a:ea typeface="Times New Roman"/>
                          <a:cs typeface="Times New Roman"/>
                        </a:rPr>
                        <a:t>35</a:t>
                      </a: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600" dirty="0">
                          <a:latin typeface="+mj-lt"/>
                          <a:ea typeface="Times New Roman"/>
                          <a:cs typeface="Times New Roman"/>
                        </a:rPr>
                        <a:t>0.06</a:t>
                      </a:r>
                    </a:p>
                  </a:txBody>
                  <a:tcPr marL="68580" marR="68580" marT="0" marB="0" anchor="ctr"/>
                </a:tc>
              </a:tr>
              <a:tr h="370840">
                <a:tc>
                  <a:txBody>
                    <a:bodyPr/>
                    <a:lstStyle/>
                    <a:p>
                      <a:pPr marL="0" marR="0" algn="ctr">
                        <a:spcBef>
                          <a:spcPts val="0"/>
                        </a:spcBef>
                        <a:spcAft>
                          <a:spcPts val="0"/>
                        </a:spcAft>
                      </a:pPr>
                      <a:r>
                        <a:rPr lang="en-US" sz="1600">
                          <a:latin typeface="+mj-lt"/>
                          <a:ea typeface="Times New Roman"/>
                          <a:cs typeface="Times New Roman"/>
                        </a:rPr>
                        <a:t>35</a:t>
                      </a:r>
                    </a:p>
                  </a:txBody>
                  <a:tcPr marL="68580" marR="68580" marT="0" marB="0" anchor="ctr"/>
                </a:tc>
                <a:tc>
                  <a:txBody>
                    <a:bodyPr/>
                    <a:lstStyle/>
                    <a:p>
                      <a:pPr marL="0" marR="0" algn="ctr">
                        <a:spcBef>
                          <a:spcPts val="0"/>
                        </a:spcBef>
                        <a:spcAft>
                          <a:spcPts val="0"/>
                        </a:spcAft>
                      </a:pPr>
                      <a:r>
                        <a:rPr lang="en-US" sz="1600">
                          <a:latin typeface="+mj-lt"/>
                          <a:ea typeface="Times New Roman"/>
                          <a:cs typeface="Times New Roman"/>
                        </a:rPr>
                        <a:t>0.04</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600" dirty="0">
                          <a:latin typeface="+mj-lt"/>
                          <a:ea typeface="Times New Roman"/>
                          <a:cs typeface="Times New Roman"/>
                        </a:rPr>
                        <a:t>45</a:t>
                      </a: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600" dirty="0">
                          <a:latin typeface="+mj-lt"/>
                          <a:ea typeface="Times New Roman"/>
                          <a:cs typeface="Times New Roman"/>
                        </a:rPr>
                        <a:t>0.04</a:t>
                      </a: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r-Cyrl-CS" sz="4800" dirty="0" smtClean="0"/>
              <a:t>Предметни наставници и сарадници</a:t>
            </a:r>
            <a:endParaRPr lang="en-US" sz="4800" dirty="0"/>
          </a:p>
        </p:txBody>
      </p:sp>
      <p:sp>
        <p:nvSpPr>
          <p:cNvPr id="3" name="Content Placeholder 2"/>
          <p:cNvSpPr>
            <a:spLocks noGrp="1"/>
          </p:cNvSpPr>
          <p:nvPr>
            <p:ph idx="1"/>
          </p:nvPr>
        </p:nvSpPr>
        <p:spPr/>
        <p:txBody>
          <a:bodyPr>
            <a:normAutofit/>
          </a:bodyPr>
          <a:lstStyle/>
          <a:p>
            <a:endParaRPr lang="sr-Cyrl-CS" sz="3200" dirty="0" smtClean="0">
              <a:latin typeface="+mj-lt"/>
            </a:endParaRPr>
          </a:p>
          <a:p>
            <a:r>
              <a:rPr lang="sr-Cyrl-CS" sz="3200" dirty="0" smtClean="0">
                <a:latin typeface="+mj-lt"/>
              </a:rPr>
              <a:t>Проф. др Бојан Бабић</a:t>
            </a:r>
            <a:endParaRPr lang="en-US" sz="3200" dirty="0" smtClean="0">
              <a:latin typeface="+mj-lt"/>
            </a:endParaRPr>
          </a:p>
          <a:p>
            <a:r>
              <a:rPr lang="sr-Cyrl-CS" sz="3200" dirty="0" smtClean="0">
                <a:latin typeface="+mj-lt"/>
              </a:rPr>
              <a:t>Проф. др Зоран Миљковић</a:t>
            </a:r>
          </a:p>
          <a:p>
            <a:endParaRPr lang="sr-Cyrl-CS" sz="3200" dirty="0" smtClean="0">
              <a:latin typeface="+mj-lt"/>
            </a:endParaRPr>
          </a:p>
          <a:p>
            <a:r>
              <a:rPr lang="sr-Cyrl-CS" sz="3200" dirty="0" smtClean="0">
                <a:latin typeface="+mj-lt"/>
              </a:rPr>
              <a:t>Најдан Вуковић, дипл.маш.инж.</a:t>
            </a:r>
            <a:endParaRPr lang="en-US" sz="3200" dirty="0" smtClean="0">
              <a:latin typeface="+mj-lt"/>
            </a:endParaRPr>
          </a:p>
          <a:p>
            <a:r>
              <a:rPr lang="sr-Cyrl-CS" sz="3200" dirty="0" smtClean="0">
                <a:latin typeface="+mj-lt"/>
              </a:rPr>
              <a:t>Марко Митић, дипл.маш.инж.</a:t>
            </a:r>
            <a:endParaRPr lang="en-US" sz="3200" dirty="0" smtClean="0">
              <a:latin typeface="+mj-lt"/>
            </a:endParaRPr>
          </a:p>
          <a:p>
            <a:r>
              <a:rPr lang="sr-Cyrl-CS" sz="3200" dirty="0" smtClean="0">
                <a:latin typeface="+mj-lt"/>
              </a:rPr>
              <a:t>Милица Петровић, дипл.маш.инж.</a:t>
            </a:r>
            <a:endParaRPr lang="en-US" sz="3200"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r-Cyrl-CS" sz="4400" dirty="0" smtClean="0"/>
              <a:t>Кумулативна вероватноћа и опсег случајно изабраних бројева</a:t>
            </a:r>
            <a:endParaRPr lang="en-US" sz="4400" dirty="0"/>
          </a:p>
        </p:txBody>
      </p:sp>
      <p:sp>
        <p:nvSpPr>
          <p:cNvPr id="3" name="Content Placeholder 2"/>
          <p:cNvSpPr>
            <a:spLocks noGrp="1"/>
          </p:cNvSpPr>
          <p:nvPr>
            <p:ph idx="1"/>
          </p:nvPr>
        </p:nvSpPr>
        <p:spPr/>
        <p:txBody>
          <a:bodyPr>
            <a:normAutofit/>
          </a:bodyPr>
          <a:lstStyle/>
          <a:p>
            <a:r>
              <a:rPr lang="sr-Cyrl-RS" sz="2000" dirty="0" smtClean="0">
                <a:latin typeface="+mj-lt"/>
              </a:rPr>
              <a:t>Н</a:t>
            </a:r>
            <a:r>
              <a:rPr lang="en-US" sz="2000" dirty="0" smtClean="0">
                <a:latin typeface="+mj-lt"/>
              </a:rPr>
              <a:t>а </a:t>
            </a:r>
            <a:r>
              <a:rPr lang="en-US" sz="2000" dirty="0" err="1" smtClean="0">
                <a:latin typeface="+mj-lt"/>
              </a:rPr>
              <a:t>основу</a:t>
            </a:r>
            <a:r>
              <a:rPr lang="en-US" sz="2000" dirty="0" smtClean="0">
                <a:latin typeface="+mj-lt"/>
              </a:rPr>
              <a:t> </a:t>
            </a:r>
            <a:r>
              <a:rPr lang="en-US" sz="2000" dirty="0" err="1" smtClean="0">
                <a:latin typeface="+mj-lt"/>
              </a:rPr>
              <a:t>дате</a:t>
            </a:r>
            <a:r>
              <a:rPr lang="en-US" sz="2000" dirty="0" smtClean="0">
                <a:latin typeface="+mj-lt"/>
              </a:rPr>
              <a:t> </a:t>
            </a:r>
            <a:r>
              <a:rPr lang="en-US" sz="2000" dirty="0" err="1" smtClean="0">
                <a:latin typeface="+mj-lt"/>
              </a:rPr>
              <a:t>табеле</a:t>
            </a:r>
            <a:r>
              <a:rPr lang="en-US" sz="2000" dirty="0" smtClean="0">
                <a:latin typeface="+mj-lt"/>
              </a:rPr>
              <a:t> </a:t>
            </a:r>
            <a:r>
              <a:rPr lang="en-US" sz="2000" dirty="0" err="1" smtClean="0">
                <a:latin typeface="+mj-lt"/>
              </a:rPr>
              <a:t>за</a:t>
            </a:r>
            <a:r>
              <a:rPr lang="en-US" sz="2000" dirty="0" smtClean="0">
                <a:latin typeface="+mj-lt"/>
              </a:rPr>
              <a:t> </a:t>
            </a:r>
            <a:r>
              <a:rPr lang="en-US" sz="2000" dirty="0" err="1" smtClean="0">
                <a:latin typeface="+mj-lt"/>
              </a:rPr>
              <a:t>време</a:t>
            </a:r>
            <a:r>
              <a:rPr lang="en-US" sz="2000" dirty="0" smtClean="0">
                <a:latin typeface="+mj-lt"/>
              </a:rPr>
              <a:t> </a:t>
            </a:r>
            <a:r>
              <a:rPr lang="en-US" sz="2000" dirty="0" err="1" smtClean="0">
                <a:latin typeface="+mj-lt"/>
              </a:rPr>
              <a:t>међудоласка</a:t>
            </a:r>
            <a:r>
              <a:rPr lang="en-US" sz="2000" dirty="0" smtClean="0">
                <a:latin typeface="+mj-lt"/>
              </a:rPr>
              <a:t> </a:t>
            </a:r>
            <a:r>
              <a:rPr lang="en-US" sz="2000" dirty="0" err="1" smtClean="0">
                <a:latin typeface="+mj-lt"/>
              </a:rPr>
              <a:t>клијената</a:t>
            </a:r>
            <a:r>
              <a:rPr lang="en-US" sz="2000" dirty="0" smtClean="0">
                <a:latin typeface="+mj-lt"/>
              </a:rPr>
              <a:t> и </a:t>
            </a:r>
            <a:r>
              <a:rPr lang="en-US" sz="2000" dirty="0" err="1" smtClean="0">
                <a:latin typeface="+mj-lt"/>
              </a:rPr>
              <a:t>трајање</a:t>
            </a:r>
            <a:r>
              <a:rPr lang="en-US" sz="2000" dirty="0" smtClean="0">
                <a:latin typeface="+mj-lt"/>
              </a:rPr>
              <a:t> </a:t>
            </a:r>
            <a:r>
              <a:rPr lang="en-US" sz="2000" dirty="0" err="1" smtClean="0">
                <a:latin typeface="+mj-lt"/>
              </a:rPr>
              <a:t>њихових</a:t>
            </a:r>
            <a:r>
              <a:rPr lang="en-US" sz="2000" dirty="0" smtClean="0">
                <a:latin typeface="+mj-lt"/>
              </a:rPr>
              <a:t> </a:t>
            </a:r>
            <a:r>
              <a:rPr lang="en-US" sz="2000" dirty="0" err="1" smtClean="0">
                <a:latin typeface="+mj-lt"/>
              </a:rPr>
              <a:t>услуга</a:t>
            </a:r>
            <a:r>
              <a:rPr lang="sr-Cyrl-CS" sz="2000" dirty="0" smtClean="0">
                <a:latin typeface="+mj-lt"/>
              </a:rPr>
              <a:t> (табела 2.1.1)</a:t>
            </a:r>
            <a:r>
              <a:rPr lang="en-US" sz="2000" dirty="0" smtClean="0">
                <a:latin typeface="+mj-lt"/>
              </a:rPr>
              <a:t>, </a:t>
            </a:r>
            <a:r>
              <a:rPr lang="en-US" sz="2000" dirty="0" err="1" smtClean="0">
                <a:latin typeface="+mj-lt"/>
              </a:rPr>
              <a:t>одре</a:t>
            </a:r>
            <a:r>
              <a:rPr lang="sr-Cyrl-RS" sz="2000" dirty="0" smtClean="0">
                <a:latin typeface="+mj-lt"/>
              </a:rPr>
              <a:t>ђујемо</a:t>
            </a:r>
            <a:r>
              <a:rPr lang="en-US" sz="2000" dirty="0" smtClean="0">
                <a:latin typeface="+mj-lt"/>
              </a:rPr>
              <a:t> </a:t>
            </a:r>
            <a:r>
              <a:rPr lang="en-US" sz="2000" dirty="0" err="1" smtClean="0">
                <a:latin typeface="+mj-lt"/>
              </a:rPr>
              <a:t>кумулативну</a:t>
            </a:r>
            <a:r>
              <a:rPr lang="en-US" sz="2000" dirty="0" smtClean="0">
                <a:latin typeface="+mj-lt"/>
              </a:rPr>
              <a:t> </a:t>
            </a:r>
            <a:r>
              <a:rPr lang="en-US" sz="2000" dirty="0" err="1" smtClean="0">
                <a:latin typeface="+mj-lt"/>
              </a:rPr>
              <a:t>вероватноћу</a:t>
            </a:r>
            <a:r>
              <a:rPr lang="en-US" sz="2000" dirty="0" smtClean="0">
                <a:latin typeface="+mj-lt"/>
              </a:rPr>
              <a:t> (КВ) и </a:t>
            </a:r>
            <a:r>
              <a:rPr lang="en-US" sz="2000" dirty="0" err="1" smtClean="0">
                <a:latin typeface="+mj-lt"/>
              </a:rPr>
              <a:t>опсег</a:t>
            </a:r>
            <a:r>
              <a:rPr lang="en-US" sz="2000" dirty="0" smtClean="0">
                <a:latin typeface="+mj-lt"/>
              </a:rPr>
              <a:t> </a:t>
            </a:r>
            <a:r>
              <a:rPr lang="en-US" sz="2000" dirty="0" err="1" smtClean="0">
                <a:latin typeface="+mj-lt"/>
              </a:rPr>
              <a:t>случајно</a:t>
            </a:r>
            <a:r>
              <a:rPr lang="en-US" sz="2000" dirty="0" smtClean="0">
                <a:latin typeface="+mj-lt"/>
              </a:rPr>
              <a:t> </a:t>
            </a:r>
            <a:r>
              <a:rPr lang="en-US" sz="2000" dirty="0" err="1" smtClean="0">
                <a:latin typeface="+mj-lt"/>
              </a:rPr>
              <a:t>изабраних</a:t>
            </a:r>
            <a:r>
              <a:rPr lang="en-US" sz="2000" dirty="0" smtClean="0">
                <a:latin typeface="+mj-lt"/>
              </a:rPr>
              <a:t> </a:t>
            </a:r>
            <a:r>
              <a:rPr lang="en-US" sz="2000" dirty="0" err="1" smtClean="0">
                <a:latin typeface="+mj-lt"/>
              </a:rPr>
              <a:t>бројева</a:t>
            </a:r>
            <a:r>
              <a:rPr lang="en-US" sz="2000" dirty="0" smtClean="0">
                <a:latin typeface="+mj-lt"/>
              </a:rPr>
              <a:t> (ОСИБ</a:t>
            </a:r>
            <a:r>
              <a:rPr lang="en-US" sz="2000" dirty="0" smtClean="0">
                <a:latin typeface="+mj-lt"/>
              </a:rPr>
              <a:t>)</a:t>
            </a:r>
            <a:endParaRPr lang="sr-Cyrl-CS" sz="2000" dirty="0" smtClean="0">
              <a:latin typeface="+mj-lt"/>
            </a:endParaRPr>
          </a:p>
          <a:p>
            <a:endParaRPr lang="sr-Cyrl-CS" sz="2000" dirty="0" smtClean="0">
              <a:latin typeface="+mj-lt"/>
            </a:endParaRPr>
          </a:p>
          <a:p>
            <a:r>
              <a:rPr lang="en-US" sz="2000" dirty="0" err="1" smtClean="0">
                <a:latin typeface="+mj-lt"/>
              </a:rPr>
              <a:t>КВ</a:t>
            </a:r>
            <a:r>
              <a:rPr lang="en-US" sz="2000" baseline="-25000" dirty="0" err="1" smtClean="0">
                <a:latin typeface="+mj-lt"/>
              </a:rPr>
              <a:t>т</a:t>
            </a:r>
            <a:r>
              <a:rPr lang="en-US" sz="2000" dirty="0" smtClean="0">
                <a:latin typeface="+mj-lt"/>
              </a:rPr>
              <a:t> = В</a:t>
            </a:r>
            <a:r>
              <a:rPr lang="en-US" sz="2000" baseline="-25000" dirty="0" smtClean="0">
                <a:latin typeface="+mj-lt"/>
              </a:rPr>
              <a:t>т-1</a:t>
            </a:r>
            <a:r>
              <a:rPr lang="en-US" sz="2000" dirty="0" smtClean="0">
                <a:latin typeface="+mj-lt"/>
              </a:rPr>
              <a:t> + </a:t>
            </a:r>
            <a:r>
              <a:rPr lang="en-US" sz="2000" dirty="0" err="1" smtClean="0">
                <a:latin typeface="+mj-lt"/>
              </a:rPr>
              <a:t>В</a:t>
            </a:r>
            <a:r>
              <a:rPr lang="en-US" sz="2000" baseline="-25000" dirty="0" err="1" smtClean="0">
                <a:latin typeface="+mj-lt"/>
              </a:rPr>
              <a:t>т</a:t>
            </a:r>
            <a:r>
              <a:rPr lang="en-US" sz="2000" dirty="0" smtClean="0">
                <a:latin typeface="+mj-lt"/>
              </a:rPr>
              <a:t>; </a:t>
            </a:r>
            <a:r>
              <a:rPr lang="en-US" sz="2000" dirty="0" err="1" smtClean="0">
                <a:latin typeface="+mj-lt"/>
              </a:rPr>
              <a:t>где</a:t>
            </a:r>
            <a:r>
              <a:rPr lang="en-US" sz="2000" dirty="0" smtClean="0">
                <a:latin typeface="+mj-lt"/>
              </a:rPr>
              <a:t> </a:t>
            </a:r>
            <a:r>
              <a:rPr lang="en-US" sz="2000" dirty="0" err="1" smtClean="0">
                <a:latin typeface="+mj-lt"/>
              </a:rPr>
              <a:t>је</a:t>
            </a:r>
            <a:r>
              <a:rPr lang="en-US" sz="2000" dirty="0" smtClean="0">
                <a:latin typeface="+mj-lt"/>
              </a:rPr>
              <a:t> "T" </a:t>
            </a:r>
            <a:r>
              <a:rPr lang="en-US" sz="2000" dirty="0" err="1" smtClean="0">
                <a:latin typeface="+mj-lt"/>
              </a:rPr>
              <a:t>одговарајуће</a:t>
            </a:r>
            <a:r>
              <a:rPr lang="en-US" sz="2000" dirty="0" smtClean="0">
                <a:latin typeface="+mj-lt"/>
              </a:rPr>
              <a:t> </a:t>
            </a:r>
            <a:r>
              <a:rPr lang="en-US" sz="2000" dirty="0" err="1" smtClean="0">
                <a:latin typeface="+mj-lt"/>
              </a:rPr>
              <a:t>време</a:t>
            </a:r>
            <a:r>
              <a:rPr lang="en-US" sz="2000" dirty="0" smtClean="0">
                <a:latin typeface="+mj-lt"/>
              </a:rPr>
              <a:t>, а "В" </a:t>
            </a:r>
            <a:r>
              <a:rPr lang="en-US" sz="2000" dirty="0" err="1" smtClean="0">
                <a:latin typeface="+mj-lt"/>
              </a:rPr>
              <a:t>вероватноћа</a:t>
            </a:r>
            <a:r>
              <a:rPr lang="en-US" sz="2000" dirty="0" smtClean="0">
                <a:latin typeface="+mj-lt"/>
              </a:rPr>
              <a:t> </a:t>
            </a:r>
            <a:r>
              <a:rPr lang="en-US" sz="2000" dirty="0" err="1" smtClean="0">
                <a:latin typeface="+mj-lt"/>
              </a:rPr>
              <a:t>дата</a:t>
            </a:r>
            <a:r>
              <a:rPr lang="en-US" sz="2000" dirty="0" smtClean="0">
                <a:latin typeface="+mj-lt"/>
              </a:rPr>
              <a:t> у </a:t>
            </a:r>
            <a:r>
              <a:rPr lang="en-US" sz="2000" dirty="0" err="1" smtClean="0">
                <a:latin typeface="+mj-lt"/>
              </a:rPr>
              <a:t>поставци</a:t>
            </a:r>
            <a:r>
              <a:rPr lang="en-US" sz="2000" dirty="0" smtClean="0">
                <a:latin typeface="+mj-lt"/>
              </a:rPr>
              <a:t> </a:t>
            </a:r>
            <a:r>
              <a:rPr lang="en-US" sz="2000" dirty="0" err="1" smtClean="0">
                <a:latin typeface="+mj-lt"/>
              </a:rPr>
              <a:t>задатка</a:t>
            </a:r>
            <a:r>
              <a:rPr lang="en-US" sz="2000" dirty="0" smtClean="0">
                <a:latin typeface="+mj-lt"/>
              </a:rPr>
              <a:t> (</a:t>
            </a:r>
            <a:r>
              <a:rPr lang="en-US" sz="2000" dirty="0" err="1" smtClean="0">
                <a:latin typeface="+mj-lt"/>
              </a:rPr>
              <a:t>табела</a:t>
            </a:r>
            <a:r>
              <a:rPr lang="en-US" sz="2000" dirty="0" smtClean="0">
                <a:latin typeface="+mj-lt"/>
              </a:rPr>
              <a:t> 2.1.1).</a:t>
            </a:r>
          </a:p>
          <a:p>
            <a:endParaRPr lang="en-US" sz="2000" dirty="0" smtClean="0">
              <a:latin typeface="+mj-lt"/>
            </a:endParaRPr>
          </a:p>
          <a:p>
            <a:r>
              <a:rPr lang="en-US" sz="2000" dirty="0" err="1" smtClean="0">
                <a:latin typeface="+mj-lt"/>
              </a:rPr>
              <a:t>ОСИБ</a:t>
            </a:r>
            <a:r>
              <a:rPr lang="en-US" sz="2000" baseline="-25000" dirty="0" err="1" smtClean="0">
                <a:latin typeface="+mj-lt"/>
              </a:rPr>
              <a:t>т</a:t>
            </a:r>
            <a:r>
              <a:rPr lang="en-US" sz="2000" dirty="0" smtClean="0">
                <a:latin typeface="+mj-lt"/>
              </a:rPr>
              <a:t> = </a:t>
            </a:r>
            <a:r>
              <a:rPr lang="en-US" sz="2000" dirty="0" err="1" smtClean="0">
                <a:latin typeface="+mj-lt"/>
              </a:rPr>
              <a:t>од</a:t>
            </a:r>
            <a:r>
              <a:rPr lang="en-US" sz="2000" dirty="0" smtClean="0">
                <a:latin typeface="+mj-lt"/>
              </a:rPr>
              <a:t> КВ</a:t>
            </a:r>
            <a:r>
              <a:rPr lang="en-US" sz="2000" baseline="-25000" dirty="0" smtClean="0">
                <a:latin typeface="+mj-lt"/>
              </a:rPr>
              <a:t>т-1</a:t>
            </a:r>
            <a:r>
              <a:rPr lang="en-US" sz="2000" dirty="0" smtClean="0">
                <a:latin typeface="+mj-lt"/>
              </a:rPr>
              <a:t>∙А+1 </a:t>
            </a:r>
            <a:r>
              <a:rPr lang="en-US" sz="2000" dirty="0" err="1" smtClean="0">
                <a:latin typeface="+mj-lt"/>
              </a:rPr>
              <a:t>до</a:t>
            </a:r>
            <a:r>
              <a:rPr lang="en-US" sz="2000" dirty="0" smtClean="0">
                <a:latin typeface="+mj-lt"/>
              </a:rPr>
              <a:t> </a:t>
            </a:r>
            <a:r>
              <a:rPr lang="en-US" sz="2000" dirty="0" err="1" smtClean="0">
                <a:latin typeface="+mj-lt"/>
              </a:rPr>
              <a:t>КВ</a:t>
            </a:r>
            <a:r>
              <a:rPr lang="en-US" sz="2000" baseline="-25000" dirty="0" err="1" smtClean="0">
                <a:latin typeface="+mj-lt"/>
              </a:rPr>
              <a:t>т</a:t>
            </a:r>
            <a:r>
              <a:rPr lang="en-US" sz="2000" dirty="0" err="1" smtClean="0">
                <a:latin typeface="+mj-lt"/>
              </a:rPr>
              <a:t>∙А</a:t>
            </a:r>
            <a:r>
              <a:rPr lang="en-US" sz="2000" dirty="0" smtClean="0">
                <a:latin typeface="+mj-lt"/>
              </a:rPr>
              <a:t>; </a:t>
            </a:r>
            <a:r>
              <a:rPr lang="en-US" sz="2000" dirty="0" err="1" smtClean="0">
                <a:latin typeface="+mj-lt"/>
              </a:rPr>
              <a:t>где</a:t>
            </a:r>
            <a:r>
              <a:rPr lang="en-US" sz="2000" dirty="0" smtClean="0">
                <a:latin typeface="+mj-lt"/>
              </a:rPr>
              <a:t> </a:t>
            </a:r>
            <a:r>
              <a:rPr lang="en-US" sz="2000" dirty="0" err="1" smtClean="0">
                <a:latin typeface="+mj-lt"/>
              </a:rPr>
              <a:t>је</a:t>
            </a:r>
            <a:r>
              <a:rPr lang="en-US" sz="2000" dirty="0" smtClean="0">
                <a:latin typeface="+mj-lt"/>
              </a:rPr>
              <a:t> А </a:t>
            </a:r>
            <a:r>
              <a:rPr lang="en-US" sz="2000" dirty="0" err="1" smtClean="0">
                <a:latin typeface="+mj-lt"/>
              </a:rPr>
              <a:t>број</a:t>
            </a:r>
            <a:r>
              <a:rPr lang="en-US" sz="2000" dirty="0" smtClean="0">
                <a:latin typeface="+mj-lt"/>
              </a:rPr>
              <a:t> 1000 (</a:t>
            </a:r>
            <a:r>
              <a:rPr lang="en-US" sz="2000" dirty="0" err="1" smtClean="0">
                <a:latin typeface="+mj-lt"/>
              </a:rPr>
              <a:t>за</a:t>
            </a:r>
            <a:r>
              <a:rPr lang="en-US" sz="2000" dirty="0" smtClean="0">
                <a:latin typeface="+mj-lt"/>
              </a:rPr>
              <a:t> </a:t>
            </a:r>
            <a:r>
              <a:rPr lang="en-US" sz="2000" dirty="0" err="1" smtClean="0">
                <a:latin typeface="+mj-lt"/>
              </a:rPr>
              <a:t>време</a:t>
            </a:r>
            <a:r>
              <a:rPr lang="en-US" sz="2000" dirty="0" smtClean="0">
                <a:latin typeface="+mj-lt"/>
              </a:rPr>
              <a:t> </a:t>
            </a:r>
            <a:r>
              <a:rPr lang="en-US" sz="2000" dirty="0" err="1" smtClean="0">
                <a:latin typeface="+mj-lt"/>
              </a:rPr>
              <a:t>међудоласка</a:t>
            </a:r>
            <a:r>
              <a:rPr lang="en-US" sz="2000" dirty="0" smtClean="0">
                <a:latin typeface="+mj-lt"/>
              </a:rPr>
              <a:t> </a:t>
            </a:r>
            <a:r>
              <a:rPr lang="en-US" sz="2000" dirty="0" err="1" smtClean="0">
                <a:latin typeface="+mj-lt"/>
              </a:rPr>
              <a:t>клијената</a:t>
            </a:r>
            <a:r>
              <a:rPr lang="en-US" sz="2000" dirty="0" smtClean="0">
                <a:latin typeface="+mj-lt"/>
              </a:rPr>
              <a:t>) </a:t>
            </a:r>
            <a:r>
              <a:rPr lang="en-US" sz="2000" dirty="0" err="1" smtClean="0">
                <a:latin typeface="+mj-lt"/>
              </a:rPr>
              <a:t>или</a:t>
            </a:r>
            <a:r>
              <a:rPr lang="en-US" sz="2000" dirty="0" smtClean="0">
                <a:latin typeface="+mj-lt"/>
              </a:rPr>
              <a:t> </a:t>
            </a:r>
            <a:r>
              <a:rPr lang="en-US" sz="2000" dirty="0" err="1" smtClean="0">
                <a:latin typeface="+mj-lt"/>
              </a:rPr>
              <a:t>број</a:t>
            </a:r>
            <a:r>
              <a:rPr lang="en-US" sz="2000" dirty="0" smtClean="0">
                <a:latin typeface="+mj-lt"/>
              </a:rPr>
              <a:t> 100 (</a:t>
            </a:r>
            <a:r>
              <a:rPr lang="en-US" sz="2000" dirty="0" err="1" smtClean="0">
                <a:latin typeface="+mj-lt"/>
              </a:rPr>
              <a:t>за</a:t>
            </a:r>
            <a:r>
              <a:rPr lang="en-US" sz="2000" dirty="0" smtClean="0">
                <a:latin typeface="+mj-lt"/>
              </a:rPr>
              <a:t> </a:t>
            </a:r>
            <a:r>
              <a:rPr lang="en-US" sz="2000" dirty="0" err="1" smtClean="0">
                <a:latin typeface="+mj-lt"/>
              </a:rPr>
              <a:t>време</a:t>
            </a:r>
            <a:r>
              <a:rPr lang="en-US" sz="2000" dirty="0" smtClean="0">
                <a:latin typeface="+mj-lt"/>
              </a:rPr>
              <a:t> </a:t>
            </a:r>
            <a:r>
              <a:rPr lang="en-US" sz="2000" dirty="0" err="1" smtClean="0">
                <a:latin typeface="+mj-lt"/>
              </a:rPr>
              <a:t>трајање</a:t>
            </a:r>
            <a:r>
              <a:rPr lang="en-US" sz="2000" dirty="0" smtClean="0">
                <a:latin typeface="+mj-lt"/>
              </a:rPr>
              <a:t> </a:t>
            </a:r>
            <a:r>
              <a:rPr lang="en-US" sz="2000" dirty="0" err="1" smtClean="0">
                <a:latin typeface="+mj-lt"/>
              </a:rPr>
              <a:t>услуге</a:t>
            </a:r>
            <a:r>
              <a:rPr lang="en-US" sz="2000" dirty="0" smtClean="0">
                <a:latin typeface="+mj-lt"/>
              </a:rPr>
              <a:t> </a:t>
            </a:r>
            <a:r>
              <a:rPr lang="en-US" sz="2000" dirty="0" err="1" smtClean="0">
                <a:latin typeface="+mj-lt"/>
              </a:rPr>
              <a:t>клијената</a:t>
            </a:r>
            <a:r>
              <a:rPr lang="en-US" sz="2000" dirty="0" smtClean="0">
                <a:latin typeface="+mj-lt"/>
              </a:rPr>
              <a:t>).</a:t>
            </a:r>
            <a:endParaRPr lang="en-US" sz="2000"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err="1" smtClean="0">
                <a:ea typeface="Times New Roman"/>
                <a:cs typeface="Times New Roman"/>
              </a:rPr>
              <a:t>Међудолазак</a:t>
            </a:r>
            <a:r>
              <a:rPr lang="en-US" sz="4800" dirty="0" smtClean="0">
                <a:ea typeface="Times New Roman"/>
                <a:cs typeface="Times New Roman"/>
              </a:rPr>
              <a:t> </a:t>
            </a:r>
            <a:r>
              <a:rPr lang="en-US" sz="4800" dirty="0" err="1" smtClean="0">
                <a:ea typeface="Times New Roman"/>
                <a:cs typeface="Times New Roman"/>
              </a:rPr>
              <a:t>клијената</a:t>
            </a:r>
            <a:r>
              <a:rPr lang="sr-Cyrl-CS" sz="4800" dirty="0" smtClean="0">
                <a:ea typeface="Times New Roman"/>
                <a:cs typeface="Times New Roman"/>
              </a:rPr>
              <a:t> и т</a:t>
            </a:r>
            <a:r>
              <a:rPr lang="en-US" sz="4800" dirty="0" err="1" smtClean="0">
                <a:ea typeface="Times New Roman"/>
                <a:cs typeface="Times New Roman"/>
              </a:rPr>
              <a:t>рајање</a:t>
            </a:r>
            <a:r>
              <a:rPr lang="en-US" sz="4800" dirty="0" smtClean="0">
                <a:ea typeface="Times New Roman"/>
                <a:cs typeface="Times New Roman"/>
              </a:rPr>
              <a:t> </a:t>
            </a:r>
            <a:r>
              <a:rPr lang="en-US" sz="4800" dirty="0" err="1" smtClean="0">
                <a:ea typeface="Times New Roman"/>
                <a:cs typeface="Times New Roman"/>
              </a:rPr>
              <a:t>услуге</a:t>
            </a:r>
            <a:r>
              <a:rPr lang="sr-Cyrl-CS" sz="4800" dirty="0" smtClean="0">
                <a:ea typeface="Times New Roman"/>
                <a:cs typeface="Times New Roman"/>
              </a:rPr>
              <a:t> </a:t>
            </a:r>
            <a:endParaRPr lang="en-US" sz="4800" dirty="0"/>
          </a:p>
        </p:txBody>
      </p:sp>
      <p:sp>
        <p:nvSpPr>
          <p:cNvPr id="3" name="Content Placeholder 2"/>
          <p:cNvSpPr>
            <a:spLocks noGrp="1"/>
          </p:cNvSpPr>
          <p:nvPr>
            <p:ph idx="1"/>
          </p:nvPr>
        </p:nvSpPr>
        <p:spPr/>
        <p:txBody>
          <a:bodyPr>
            <a:normAutofit/>
          </a:bodyPr>
          <a:lstStyle/>
          <a:p>
            <a:r>
              <a:rPr lang="en-US" sz="2000" dirty="0" err="1" smtClean="0">
                <a:latin typeface="+mj-lt"/>
              </a:rPr>
              <a:t>На</a:t>
            </a:r>
            <a:r>
              <a:rPr lang="en-US" sz="2000" dirty="0" smtClean="0">
                <a:latin typeface="+mj-lt"/>
              </a:rPr>
              <a:t> </a:t>
            </a:r>
            <a:r>
              <a:rPr lang="en-US" sz="2000" dirty="0" err="1" smtClean="0">
                <a:latin typeface="+mj-lt"/>
              </a:rPr>
              <a:t>основу</a:t>
            </a:r>
            <a:r>
              <a:rPr lang="en-US" sz="2000" dirty="0" smtClean="0">
                <a:latin typeface="+mj-lt"/>
              </a:rPr>
              <a:t> </a:t>
            </a:r>
            <a:r>
              <a:rPr lang="en-US" sz="2000" dirty="0" err="1" smtClean="0">
                <a:latin typeface="+mj-lt"/>
              </a:rPr>
              <a:t>задате</a:t>
            </a:r>
            <a:r>
              <a:rPr lang="en-US" sz="2000" dirty="0" smtClean="0">
                <a:latin typeface="+mj-lt"/>
              </a:rPr>
              <a:t> </a:t>
            </a:r>
            <a:r>
              <a:rPr lang="en-US" sz="2000" dirty="0" err="1" smtClean="0">
                <a:latin typeface="+mj-lt"/>
              </a:rPr>
              <a:t>табеле</a:t>
            </a:r>
            <a:r>
              <a:rPr lang="en-US" sz="2000" dirty="0" smtClean="0">
                <a:latin typeface="+mj-lt"/>
              </a:rPr>
              <a:t> у </a:t>
            </a:r>
            <a:r>
              <a:rPr lang="en-US" sz="2000" dirty="0" err="1" smtClean="0">
                <a:latin typeface="+mj-lt"/>
              </a:rPr>
              <a:t>поставци</a:t>
            </a:r>
            <a:r>
              <a:rPr lang="en-US" sz="2000" dirty="0" smtClean="0">
                <a:latin typeface="+mj-lt"/>
              </a:rPr>
              <a:t> </a:t>
            </a:r>
            <a:r>
              <a:rPr lang="en-US" sz="2000" dirty="0" err="1" smtClean="0">
                <a:latin typeface="+mj-lt"/>
              </a:rPr>
              <a:t>задатка</a:t>
            </a:r>
            <a:r>
              <a:rPr lang="en-US" sz="2000" dirty="0" smtClean="0">
                <a:latin typeface="+mj-lt"/>
              </a:rPr>
              <a:t> и </a:t>
            </a:r>
            <a:r>
              <a:rPr lang="en-US" sz="2000" dirty="0" err="1" smtClean="0">
                <a:latin typeface="+mj-lt"/>
              </a:rPr>
              <a:t>ових</a:t>
            </a:r>
            <a:r>
              <a:rPr lang="en-US" sz="2000" dirty="0" smtClean="0">
                <a:latin typeface="+mj-lt"/>
              </a:rPr>
              <a:t> </a:t>
            </a:r>
            <a:r>
              <a:rPr lang="en-US" sz="2000" dirty="0" err="1" smtClean="0">
                <a:latin typeface="+mj-lt"/>
              </a:rPr>
              <a:t>формула</a:t>
            </a:r>
            <a:r>
              <a:rPr lang="en-US" sz="2000" dirty="0" smtClean="0">
                <a:latin typeface="+mj-lt"/>
              </a:rPr>
              <a:t>, </a:t>
            </a:r>
            <a:r>
              <a:rPr lang="sr-Cyrl-RS" sz="2000" dirty="0" smtClean="0">
                <a:latin typeface="+mj-lt"/>
              </a:rPr>
              <a:t>формирамо </a:t>
            </a:r>
            <a:r>
              <a:rPr lang="en-US" sz="2000" dirty="0" err="1" smtClean="0">
                <a:latin typeface="+mj-lt"/>
              </a:rPr>
              <a:t>табелу</a:t>
            </a:r>
            <a:r>
              <a:rPr lang="en-US" sz="2000" dirty="0" smtClean="0">
                <a:latin typeface="+mj-lt"/>
              </a:rPr>
              <a:t> </a:t>
            </a:r>
            <a:r>
              <a:rPr lang="en-US" sz="2000" dirty="0" err="1" smtClean="0">
                <a:latin typeface="+mj-lt"/>
              </a:rPr>
              <a:t>која</a:t>
            </a:r>
            <a:r>
              <a:rPr lang="en-US" sz="2000" dirty="0" smtClean="0">
                <a:latin typeface="+mj-lt"/>
              </a:rPr>
              <a:t> </a:t>
            </a:r>
            <a:r>
              <a:rPr lang="en-US" sz="2000" dirty="0" err="1" smtClean="0">
                <a:latin typeface="+mj-lt"/>
              </a:rPr>
              <a:t>ће</a:t>
            </a:r>
            <a:r>
              <a:rPr lang="en-US" sz="2000" dirty="0" smtClean="0">
                <a:latin typeface="+mj-lt"/>
              </a:rPr>
              <a:t> </a:t>
            </a:r>
            <a:r>
              <a:rPr lang="en-US" sz="2000" dirty="0" err="1" smtClean="0">
                <a:latin typeface="+mj-lt"/>
              </a:rPr>
              <a:t>имати</a:t>
            </a:r>
            <a:r>
              <a:rPr lang="en-US" sz="2000" dirty="0" smtClean="0">
                <a:latin typeface="+mj-lt"/>
              </a:rPr>
              <a:t> </a:t>
            </a:r>
            <a:r>
              <a:rPr lang="en-US" sz="2000" dirty="0" err="1" smtClean="0">
                <a:latin typeface="+mj-lt"/>
              </a:rPr>
              <a:t>кумулативну</a:t>
            </a:r>
            <a:r>
              <a:rPr lang="en-US" sz="2000" dirty="0" smtClean="0">
                <a:latin typeface="+mj-lt"/>
              </a:rPr>
              <a:t> </a:t>
            </a:r>
            <a:r>
              <a:rPr lang="en-US" sz="2000" dirty="0" err="1" smtClean="0">
                <a:latin typeface="+mj-lt"/>
              </a:rPr>
              <a:t>вероватноћу</a:t>
            </a:r>
            <a:r>
              <a:rPr lang="en-US" sz="2000" dirty="0" smtClean="0">
                <a:latin typeface="+mj-lt"/>
              </a:rPr>
              <a:t> и </a:t>
            </a:r>
            <a:r>
              <a:rPr lang="en-US" sz="2000" dirty="0" err="1" smtClean="0">
                <a:latin typeface="+mj-lt"/>
              </a:rPr>
              <a:t>опсег</a:t>
            </a:r>
            <a:r>
              <a:rPr lang="en-US" sz="2000" dirty="0" smtClean="0">
                <a:latin typeface="+mj-lt"/>
              </a:rPr>
              <a:t> </a:t>
            </a:r>
            <a:r>
              <a:rPr lang="en-US" sz="2000" dirty="0" err="1" smtClean="0">
                <a:latin typeface="+mj-lt"/>
              </a:rPr>
              <a:t>случајно</a:t>
            </a:r>
            <a:r>
              <a:rPr lang="en-US" sz="2000" dirty="0" smtClean="0">
                <a:latin typeface="+mj-lt"/>
              </a:rPr>
              <a:t> </a:t>
            </a:r>
            <a:r>
              <a:rPr lang="en-US" sz="2000" dirty="0" err="1" smtClean="0">
                <a:latin typeface="+mj-lt"/>
              </a:rPr>
              <a:t>изабраних</a:t>
            </a:r>
            <a:r>
              <a:rPr lang="en-US" sz="2000" dirty="0" smtClean="0">
                <a:latin typeface="+mj-lt"/>
              </a:rPr>
              <a:t> </a:t>
            </a:r>
            <a:r>
              <a:rPr lang="en-US" sz="2000" dirty="0" err="1" smtClean="0">
                <a:latin typeface="+mj-lt"/>
              </a:rPr>
              <a:t>бројева</a:t>
            </a:r>
            <a:r>
              <a:rPr lang="en-US" sz="2000" dirty="0" smtClean="0">
                <a:latin typeface="+mj-lt"/>
              </a:rPr>
              <a:t> </a:t>
            </a:r>
            <a:r>
              <a:rPr lang="en-US" sz="2000" dirty="0" err="1" smtClean="0">
                <a:latin typeface="+mj-lt"/>
              </a:rPr>
              <a:t>за</a:t>
            </a:r>
            <a:r>
              <a:rPr lang="en-US" sz="2000" dirty="0" smtClean="0">
                <a:latin typeface="+mj-lt"/>
              </a:rPr>
              <a:t> </a:t>
            </a:r>
            <a:r>
              <a:rPr lang="en-US" sz="2000" dirty="0" err="1" smtClean="0">
                <a:latin typeface="+mj-lt"/>
              </a:rPr>
              <a:t>међудолазак</a:t>
            </a:r>
            <a:r>
              <a:rPr lang="en-US" sz="2000" dirty="0" smtClean="0">
                <a:latin typeface="+mj-lt"/>
              </a:rPr>
              <a:t> и </a:t>
            </a:r>
            <a:r>
              <a:rPr lang="en-US" sz="2000" dirty="0" err="1" smtClean="0">
                <a:latin typeface="+mj-lt"/>
              </a:rPr>
              <a:t>трајања</a:t>
            </a:r>
            <a:r>
              <a:rPr lang="en-US" sz="2000" dirty="0" smtClean="0">
                <a:latin typeface="+mj-lt"/>
              </a:rPr>
              <a:t> </a:t>
            </a:r>
            <a:r>
              <a:rPr lang="en-US" sz="2000" dirty="0" err="1" smtClean="0">
                <a:latin typeface="+mj-lt"/>
              </a:rPr>
              <a:t>услуге</a:t>
            </a:r>
            <a:r>
              <a:rPr lang="en-US" sz="2000" dirty="0" smtClean="0">
                <a:latin typeface="+mj-lt"/>
              </a:rPr>
              <a:t> </a:t>
            </a:r>
            <a:r>
              <a:rPr lang="en-US" sz="2000" dirty="0" err="1" smtClean="0">
                <a:latin typeface="+mj-lt"/>
              </a:rPr>
              <a:t>клијената</a:t>
            </a:r>
            <a:r>
              <a:rPr lang="en-US" sz="2000" dirty="0" smtClean="0">
                <a:latin typeface="+mj-lt"/>
              </a:rPr>
              <a:t>:</a:t>
            </a:r>
            <a:endParaRPr lang="sr-Cyrl-CS" sz="2000" dirty="0" smtClean="0">
              <a:latin typeface="+mj-lt"/>
            </a:endParaRPr>
          </a:p>
        </p:txBody>
      </p:sp>
      <p:graphicFrame>
        <p:nvGraphicFramePr>
          <p:cNvPr id="4" name="Table 3"/>
          <p:cNvGraphicFramePr>
            <a:graphicFrameLocks noGrp="1"/>
          </p:cNvGraphicFramePr>
          <p:nvPr/>
        </p:nvGraphicFramePr>
        <p:xfrm>
          <a:off x="1371600" y="3276600"/>
          <a:ext cx="6096000" cy="2966720"/>
        </p:xfrm>
        <a:graphic>
          <a:graphicData uri="http://schemas.openxmlformats.org/drawingml/2006/table">
            <a:tbl>
              <a:tblPr firstRow="1" bandRow="1">
                <a:tableStyleId>{5C22544A-7EE6-4342-B048-85BDC9FD1C3A}</a:tableStyleId>
              </a:tblPr>
              <a:tblGrid>
                <a:gridCol w="762000"/>
                <a:gridCol w="762000"/>
                <a:gridCol w="762000"/>
                <a:gridCol w="762000"/>
                <a:gridCol w="762000"/>
                <a:gridCol w="762000"/>
                <a:gridCol w="762000"/>
                <a:gridCol w="762000"/>
              </a:tblGrid>
              <a:tr h="370840">
                <a:tc gridSpan="8">
                  <a:txBody>
                    <a:bodyPr/>
                    <a:lstStyle/>
                    <a:p>
                      <a:pPr marL="0" marR="0" algn="ctr">
                        <a:spcBef>
                          <a:spcPts val="0"/>
                        </a:spcBef>
                        <a:spcAft>
                          <a:spcPts val="0"/>
                        </a:spcAft>
                      </a:pPr>
                      <a:r>
                        <a:rPr lang="en-US" sz="1400" b="1" i="0" dirty="0" err="1">
                          <a:latin typeface="+mj-lt"/>
                          <a:ea typeface="Times New Roman"/>
                          <a:cs typeface="Times New Roman"/>
                        </a:rPr>
                        <a:t>Табела</a:t>
                      </a:r>
                      <a:r>
                        <a:rPr lang="en-US" sz="1400" b="1" i="0" dirty="0">
                          <a:latin typeface="+mj-lt"/>
                          <a:ea typeface="Times New Roman"/>
                          <a:cs typeface="Times New Roman"/>
                        </a:rPr>
                        <a:t> 2.1.2: </a:t>
                      </a:r>
                      <a:r>
                        <a:rPr lang="en-US" sz="1400" b="1" i="0" dirty="0" err="1">
                          <a:latin typeface="+mj-lt"/>
                          <a:ea typeface="Times New Roman"/>
                          <a:cs typeface="Times New Roman"/>
                        </a:rPr>
                        <a:t>Коначна</a:t>
                      </a:r>
                      <a:r>
                        <a:rPr lang="en-US" sz="1400" b="1" i="0" dirty="0">
                          <a:latin typeface="+mj-lt"/>
                          <a:ea typeface="Times New Roman"/>
                          <a:cs typeface="Times New Roman"/>
                        </a:rPr>
                        <a:t> </a:t>
                      </a:r>
                      <a:r>
                        <a:rPr lang="en-US" sz="1400" b="1" i="0" dirty="0" err="1">
                          <a:latin typeface="+mj-lt"/>
                          <a:ea typeface="Times New Roman"/>
                          <a:cs typeface="Times New Roman"/>
                        </a:rPr>
                        <a:t>табела</a:t>
                      </a:r>
                      <a:r>
                        <a:rPr lang="en-US" sz="1400" b="1" i="0" dirty="0">
                          <a:latin typeface="+mj-lt"/>
                          <a:ea typeface="Times New Roman"/>
                          <a:cs typeface="Times New Roman"/>
                        </a:rPr>
                        <a:t> </a:t>
                      </a:r>
                      <a:r>
                        <a:rPr lang="en-US" sz="1400" b="1" i="0" dirty="0" err="1">
                          <a:latin typeface="+mj-lt"/>
                          <a:ea typeface="Times New Roman"/>
                          <a:cs typeface="Times New Roman"/>
                        </a:rPr>
                        <a:t>времена</a:t>
                      </a:r>
                      <a:r>
                        <a:rPr lang="en-US" sz="1400" b="1" i="0" dirty="0">
                          <a:latin typeface="+mj-lt"/>
                          <a:ea typeface="Times New Roman"/>
                          <a:cs typeface="Times New Roman"/>
                        </a:rPr>
                        <a:t> </a:t>
                      </a:r>
                      <a:r>
                        <a:rPr lang="en-US" sz="1400" b="1" i="0" dirty="0" err="1">
                          <a:latin typeface="+mj-lt"/>
                          <a:ea typeface="Times New Roman"/>
                          <a:cs typeface="Times New Roman"/>
                        </a:rPr>
                        <a:t>међудоласка</a:t>
                      </a:r>
                      <a:r>
                        <a:rPr lang="en-US" sz="1400" b="1" i="0" dirty="0">
                          <a:latin typeface="+mj-lt"/>
                          <a:ea typeface="Times New Roman"/>
                          <a:cs typeface="Times New Roman"/>
                        </a:rPr>
                        <a:t> и </a:t>
                      </a:r>
                      <a:r>
                        <a:rPr lang="en-US" sz="1400" b="1" i="0" dirty="0" err="1">
                          <a:latin typeface="+mj-lt"/>
                          <a:ea typeface="Times New Roman"/>
                          <a:cs typeface="Times New Roman"/>
                        </a:rPr>
                        <a:t>трајања</a:t>
                      </a:r>
                      <a:r>
                        <a:rPr lang="en-US" sz="1400" b="1" i="0" dirty="0">
                          <a:latin typeface="+mj-lt"/>
                          <a:ea typeface="Times New Roman"/>
                          <a:cs typeface="Times New Roman"/>
                        </a:rPr>
                        <a:t> </a:t>
                      </a:r>
                      <a:r>
                        <a:rPr lang="en-US" sz="1400" b="1" i="0" dirty="0" err="1">
                          <a:latin typeface="+mj-lt"/>
                          <a:ea typeface="Times New Roman"/>
                          <a:cs typeface="Times New Roman"/>
                        </a:rPr>
                        <a:t>услуге</a:t>
                      </a:r>
                      <a:endParaRPr lang="en-US" sz="1400" b="1" i="0" dirty="0">
                        <a:latin typeface="+mj-lt"/>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4">
                  <a:txBody>
                    <a:bodyPr/>
                    <a:lstStyle/>
                    <a:p>
                      <a:pPr marL="0" marR="0" algn="ctr">
                        <a:spcBef>
                          <a:spcPts val="0"/>
                        </a:spcBef>
                        <a:spcAft>
                          <a:spcPts val="0"/>
                        </a:spcAft>
                      </a:pPr>
                      <a:r>
                        <a:rPr lang="en-US" sz="1600" dirty="0" err="1">
                          <a:latin typeface="+mj-lt"/>
                          <a:ea typeface="Times New Roman"/>
                          <a:cs typeface="Times New Roman"/>
                        </a:rPr>
                        <a:t>Међудолазак</a:t>
                      </a:r>
                      <a:r>
                        <a:rPr lang="en-US" sz="1600" dirty="0">
                          <a:latin typeface="+mj-lt"/>
                          <a:ea typeface="Times New Roman"/>
                          <a:cs typeface="Times New Roman"/>
                        </a:rPr>
                        <a:t> </a:t>
                      </a:r>
                      <a:r>
                        <a:rPr lang="en-US" sz="1600" dirty="0" err="1">
                          <a:latin typeface="+mj-lt"/>
                          <a:ea typeface="Times New Roman"/>
                          <a:cs typeface="Times New Roman"/>
                        </a:rPr>
                        <a:t>клијената</a:t>
                      </a:r>
                      <a:endParaRPr lang="en-US" sz="1600" dirty="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dirty="0" err="1">
                          <a:latin typeface="+mj-lt"/>
                          <a:ea typeface="Times New Roman"/>
                          <a:cs typeface="Times New Roman"/>
                        </a:rPr>
                        <a:t>Трајање</a:t>
                      </a:r>
                      <a:r>
                        <a:rPr lang="en-US" sz="1600" dirty="0">
                          <a:latin typeface="+mj-lt"/>
                          <a:ea typeface="Times New Roman"/>
                          <a:cs typeface="Times New Roman"/>
                        </a:rPr>
                        <a:t> </a:t>
                      </a:r>
                      <a:r>
                        <a:rPr lang="en-US" sz="1600" dirty="0" err="1">
                          <a:latin typeface="+mj-lt"/>
                          <a:ea typeface="Times New Roman"/>
                          <a:cs typeface="Times New Roman"/>
                        </a:rPr>
                        <a:t>услуге</a:t>
                      </a:r>
                      <a:endParaRPr lang="en-US" sz="1600" dirty="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algn="ctr">
                        <a:spcBef>
                          <a:spcPts val="0"/>
                        </a:spcBef>
                        <a:spcAft>
                          <a:spcPts val="0"/>
                        </a:spcAft>
                      </a:pPr>
                      <a:r>
                        <a:rPr lang="en-US" sz="1400" dirty="0">
                          <a:latin typeface="+mj-lt"/>
                          <a:ea typeface="Times New Roman"/>
                          <a:cs typeface="Times New Roman"/>
                        </a:rPr>
                        <a:t>Т</a:t>
                      </a: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j-lt"/>
                          <a:ea typeface="Times New Roman"/>
                          <a:cs typeface="Times New Roman"/>
                        </a:rPr>
                        <a:t>В</a:t>
                      </a: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j-lt"/>
                          <a:ea typeface="Times New Roman"/>
                          <a:cs typeface="Times New Roman"/>
                        </a:rPr>
                        <a:t>КВ</a:t>
                      </a: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j-lt"/>
                          <a:ea typeface="Times New Roman"/>
                          <a:cs typeface="Times New Roman"/>
                        </a:rPr>
                        <a:t>ОСИБ</a:t>
                      </a: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j-lt"/>
                          <a:ea typeface="Times New Roman"/>
                          <a:cs typeface="Times New Roman"/>
                        </a:rPr>
                        <a:t>Т</a:t>
                      </a: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j-lt"/>
                          <a:ea typeface="Times New Roman"/>
                          <a:cs typeface="Times New Roman"/>
                        </a:rPr>
                        <a:t>В</a:t>
                      </a: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j-lt"/>
                          <a:ea typeface="Times New Roman"/>
                          <a:cs typeface="Times New Roman"/>
                        </a:rPr>
                        <a:t>КВ</a:t>
                      </a: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latin typeface="+mj-lt"/>
                          <a:ea typeface="Times New Roman"/>
                          <a:cs typeface="Times New Roman"/>
                        </a:rPr>
                        <a:t>ОСИБ</a:t>
                      </a: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marL="0" marR="0" algn="ctr">
                        <a:spcBef>
                          <a:spcPts val="0"/>
                        </a:spcBef>
                        <a:spcAft>
                          <a:spcPts val="0"/>
                        </a:spcAft>
                      </a:pPr>
                      <a:r>
                        <a:rPr lang="en-US" sz="1200">
                          <a:latin typeface="+mj-lt"/>
                          <a:ea typeface="Times New Roman"/>
                          <a:cs typeface="Times New Roman"/>
                        </a:rPr>
                        <a:t>15</a:t>
                      </a:r>
                      <a:endParaRPr lang="en-US" sz="1100">
                        <a:latin typeface="+mj-lt"/>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mj-lt"/>
                          <a:ea typeface="Times New Roman"/>
                          <a:cs typeface="Times New Roman"/>
                        </a:rPr>
                        <a:t>0.14</a:t>
                      </a:r>
                      <a:endParaRPr lang="en-US" sz="1100">
                        <a:latin typeface="+mj-lt"/>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dirty="0">
                          <a:latin typeface="+mj-lt"/>
                          <a:ea typeface="Times New Roman"/>
                          <a:cs typeface="Times New Roman"/>
                        </a:rPr>
                        <a:t>0.14</a:t>
                      </a:r>
                      <a:endParaRPr lang="en-US" sz="1100" dirty="0">
                        <a:latin typeface="+mj-lt"/>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dirty="0">
                          <a:latin typeface="+mj-lt"/>
                          <a:ea typeface="Times New Roman"/>
                          <a:cs typeface="Times New Roman"/>
                        </a:rPr>
                        <a:t>001 - 140</a:t>
                      </a:r>
                      <a:endParaRPr lang="en-US" sz="1100" dirty="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mj-lt"/>
                          <a:ea typeface="Times New Roman"/>
                          <a:cs typeface="Times New Roman"/>
                        </a:rPr>
                        <a:t>5</a:t>
                      </a:r>
                      <a:endParaRPr lang="en-US" sz="110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mj-lt"/>
                          <a:ea typeface="Times New Roman"/>
                          <a:cs typeface="Times New Roman"/>
                        </a:rPr>
                        <a:t>0.12</a:t>
                      </a:r>
                      <a:endParaRPr lang="en-US" sz="1100">
                        <a:latin typeface="+mj-lt"/>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mj-lt"/>
                          <a:ea typeface="Times New Roman"/>
                          <a:cs typeface="Times New Roman"/>
                        </a:rPr>
                        <a:t>0.12</a:t>
                      </a:r>
                      <a:endParaRPr lang="en-US" sz="1100">
                        <a:latin typeface="+mj-lt"/>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mj-lt"/>
                          <a:ea typeface="Times New Roman"/>
                          <a:cs typeface="Times New Roman"/>
                        </a:rPr>
                        <a:t>01 - 12</a:t>
                      </a:r>
                      <a:endParaRPr lang="en-US" sz="1100">
                        <a:latin typeface="+mj-lt"/>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r>
              <a:tr h="370840">
                <a:tc>
                  <a:txBody>
                    <a:bodyPr/>
                    <a:lstStyle/>
                    <a:p>
                      <a:pPr marL="0" marR="0" algn="ctr">
                        <a:spcBef>
                          <a:spcPts val="0"/>
                        </a:spcBef>
                        <a:spcAft>
                          <a:spcPts val="0"/>
                        </a:spcAft>
                      </a:pPr>
                      <a:r>
                        <a:rPr lang="en-US" sz="1200">
                          <a:latin typeface="+mj-lt"/>
                          <a:ea typeface="Times New Roman"/>
                          <a:cs typeface="Times New Roman"/>
                        </a:rPr>
                        <a:t>20</a:t>
                      </a:r>
                      <a:endParaRPr lang="en-US" sz="110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mj-lt"/>
                          <a:ea typeface="Times New Roman"/>
                          <a:cs typeface="Times New Roman"/>
                        </a:rPr>
                        <a:t>0.22</a:t>
                      </a:r>
                      <a:endParaRPr lang="en-US" sz="110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mj-lt"/>
                          <a:ea typeface="Times New Roman"/>
                          <a:cs typeface="Times New Roman"/>
                        </a:rPr>
                        <a:t>0.36</a:t>
                      </a:r>
                      <a:endParaRPr lang="en-US" sz="110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mj-lt"/>
                          <a:ea typeface="Times New Roman"/>
                          <a:cs typeface="Times New Roman"/>
                        </a:rPr>
                        <a:t>141 - 360</a:t>
                      </a:r>
                      <a:endParaRPr lang="en-US" sz="1100" dirty="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200" dirty="0">
                          <a:latin typeface="+mj-lt"/>
                          <a:ea typeface="Times New Roman"/>
                          <a:cs typeface="Times New Roman"/>
                        </a:rPr>
                        <a:t>15</a:t>
                      </a:r>
                      <a:endParaRPr lang="en-US" sz="1100" dirty="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200">
                          <a:latin typeface="+mj-lt"/>
                          <a:ea typeface="Times New Roman"/>
                          <a:cs typeface="Times New Roman"/>
                        </a:rPr>
                        <a:t>0.35</a:t>
                      </a:r>
                      <a:endParaRPr lang="en-US" sz="110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mj-lt"/>
                          <a:ea typeface="Times New Roman"/>
                          <a:cs typeface="Times New Roman"/>
                        </a:rPr>
                        <a:t>0.47</a:t>
                      </a:r>
                      <a:endParaRPr lang="en-US" sz="110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mj-lt"/>
                          <a:ea typeface="Times New Roman"/>
                          <a:cs typeface="Times New Roman"/>
                        </a:rPr>
                        <a:t>13 - 47</a:t>
                      </a:r>
                      <a:endParaRPr lang="en-US" sz="1100">
                        <a:latin typeface="+mj-lt"/>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mj-lt"/>
                          <a:ea typeface="Times New Roman"/>
                          <a:cs typeface="Times New Roman"/>
                        </a:rPr>
                        <a:t>25</a:t>
                      </a:r>
                      <a:endParaRPr lang="en-US" sz="110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mj-lt"/>
                          <a:ea typeface="Times New Roman"/>
                          <a:cs typeface="Times New Roman"/>
                        </a:rPr>
                        <a:t>0.43</a:t>
                      </a:r>
                      <a:endParaRPr lang="en-US" sz="110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mj-lt"/>
                          <a:ea typeface="Times New Roman"/>
                          <a:cs typeface="Times New Roman"/>
                        </a:rPr>
                        <a:t>0.79</a:t>
                      </a:r>
                      <a:endParaRPr lang="en-US" sz="110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mj-lt"/>
                          <a:ea typeface="Times New Roman"/>
                          <a:cs typeface="Times New Roman"/>
                        </a:rPr>
                        <a:t>361 - 790</a:t>
                      </a:r>
                      <a:endParaRPr lang="en-US" sz="110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200" dirty="0">
                          <a:latin typeface="+mj-lt"/>
                          <a:ea typeface="Times New Roman"/>
                          <a:cs typeface="Times New Roman"/>
                        </a:rPr>
                        <a:t>25</a:t>
                      </a:r>
                      <a:endParaRPr lang="en-US" sz="1100" dirty="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200" dirty="0">
                          <a:latin typeface="+mj-lt"/>
                          <a:ea typeface="Times New Roman"/>
                          <a:cs typeface="Times New Roman"/>
                        </a:rPr>
                        <a:t>0.43</a:t>
                      </a:r>
                      <a:endParaRPr lang="en-US" sz="1100" dirty="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mj-lt"/>
                          <a:ea typeface="Times New Roman"/>
                          <a:cs typeface="Times New Roman"/>
                        </a:rPr>
                        <a:t>0.90</a:t>
                      </a:r>
                      <a:endParaRPr lang="en-US" sz="110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mj-lt"/>
                          <a:ea typeface="Times New Roman"/>
                          <a:cs typeface="Times New Roman"/>
                        </a:rPr>
                        <a:t>48 - 90</a:t>
                      </a:r>
                      <a:endParaRPr lang="en-US" sz="1100">
                        <a:latin typeface="+mj-lt"/>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mj-lt"/>
                          <a:ea typeface="Times New Roman"/>
                          <a:cs typeface="Times New Roman"/>
                        </a:rPr>
                        <a:t>30</a:t>
                      </a:r>
                      <a:endParaRPr lang="en-US" sz="110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mj-lt"/>
                          <a:ea typeface="Times New Roman"/>
                          <a:cs typeface="Times New Roman"/>
                        </a:rPr>
                        <a:t>0.17</a:t>
                      </a:r>
                      <a:endParaRPr lang="en-US" sz="110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mj-lt"/>
                          <a:ea typeface="Times New Roman"/>
                          <a:cs typeface="Times New Roman"/>
                        </a:rPr>
                        <a:t>0.96</a:t>
                      </a:r>
                      <a:endParaRPr lang="en-US" sz="110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mj-lt"/>
                          <a:ea typeface="Times New Roman"/>
                          <a:cs typeface="Times New Roman"/>
                        </a:rPr>
                        <a:t>791 - 960</a:t>
                      </a:r>
                      <a:endParaRPr lang="en-US" sz="110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200" dirty="0">
                          <a:latin typeface="+mj-lt"/>
                          <a:ea typeface="Times New Roman"/>
                          <a:cs typeface="Times New Roman"/>
                        </a:rPr>
                        <a:t>35</a:t>
                      </a:r>
                      <a:endParaRPr lang="en-US" sz="1100" dirty="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200" dirty="0">
                          <a:latin typeface="+mj-lt"/>
                          <a:ea typeface="Times New Roman"/>
                          <a:cs typeface="Times New Roman"/>
                        </a:rPr>
                        <a:t>0.06</a:t>
                      </a:r>
                      <a:endParaRPr lang="en-US" sz="1100" dirty="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mj-lt"/>
                          <a:ea typeface="Times New Roman"/>
                          <a:cs typeface="Times New Roman"/>
                        </a:rPr>
                        <a:t>0.96</a:t>
                      </a:r>
                      <a:endParaRPr lang="en-US" sz="1100" dirty="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mj-lt"/>
                          <a:ea typeface="Times New Roman"/>
                          <a:cs typeface="Times New Roman"/>
                        </a:rPr>
                        <a:t>91 - 96</a:t>
                      </a:r>
                      <a:endParaRPr lang="en-US" sz="1100">
                        <a:latin typeface="+mj-lt"/>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mj-lt"/>
                          <a:ea typeface="Times New Roman"/>
                          <a:cs typeface="Times New Roman"/>
                        </a:rPr>
                        <a:t>35</a:t>
                      </a:r>
                      <a:endParaRPr lang="en-US" sz="110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mj-lt"/>
                          <a:ea typeface="Times New Roman"/>
                          <a:cs typeface="Times New Roman"/>
                        </a:rPr>
                        <a:t>0.04</a:t>
                      </a:r>
                      <a:endParaRPr lang="en-US" sz="110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mj-lt"/>
                          <a:ea typeface="Times New Roman"/>
                          <a:cs typeface="Times New Roman"/>
                        </a:rPr>
                        <a:t>1.00</a:t>
                      </a:r>
                      <a:endParaRPr lang="en-US" sz="110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mj-lt"/>
                          <a:ea typeface="Times New Roman"/>
                          <a:cs typeface="Times New Roman"/>
                        </a:rPr>
                        <a:t>961 - 000</a:t>
                      </a:r>
                      <a:endParaRPr lang="en-US" sz="110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200">
                          <a:latin typeface="+mj-lt"/>
                          <a:ea typeface="Times New Roman"/>
                          <a:cs typeface="Times New Roman"/>
                        </a:rPr>
                        <a:t>45</a:t>
                      </a:r>
                      <a:endParaRPr lang="en-US" sz="110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200" dirty="0">
                          <a:latin typeface="+mj-lt"/>
                          <a:ea typeface="Times New Roman"/>
                          <a:cs typeface="Times New Roman"/>
                        </a:rPr>
                        <a:t>0.04</a:t>
                      </a:r>
                      <a:endParaRPr lang="en-US" sz="1100" dirty="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mj-lt"/>
                          <a:ea typeface="Times New Roman"/>
                          <a:cs typeface="Times New Roman"/>
                        </a:rPr>
                        <a:t>1.00</a:t>
                      </a:r>
                      <a:endParaRPr lang="en-US" sz="1100" dirty="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mj-lt"/>
                          <a:ea typeface="Times New Roman"/>
                          <a:cs typeface="Times New Roman"/>
                        </a:rPr>
                        <a:t>97 - 00</a:t>
                      </a:r>
                      <a:endParaRPr lang="en-US" sz="1100" dirty="0">
                        <a:latin typeface="+mj-lt"/>
                        <a:ea typeface="Times New Roman"/>
                        <a:cs typeface="Times New Roman"/>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r-Cyrl-CS" sz="4800" dirty="0" smtClean="0"/>
              <a:t>В</a:t>
            </a:r>
            <a:r>
              <a:rPr lang="en-US" sz="4800" dirty="0" err="1" smtClean="0"/>
              <a:t>реме</a:t>
            </a:r>
            <a:r>
              <a:rPr lang="en-US" sz="4800" dirty="0" smtClean="0"/>
              <a:t> </a:t>
            </a:r>
            <a:r>
              <a:rPr lang="en-US" sz="4800" dirty="0" err="1" smtClean="0"/>
              <a:t>међудоласка</a:t>
            </a:r>
            <a:r>
              <a:rPr lang="en-US" sz="4800" dirty="0" smtClean="0"/>
              <a:t> и </a:t>
            </a:r>
            <a:r>
              <a:rPr lang="en-US" sz="4800" dirty="0" err="1" smtClean="0"/>
              <a:t>трајање</a:t>
            </a:r>
            <a:r>
              <a:rPr lang="en-US" sz="4800" dirty="0" smtClean="0"/>
              <a:t> </a:t>
            </a:r>
            <a:r>
              <a:rPr lang="en-US" sz="4800" dirty="0" err="1" smtClean="0"/>
              <a:t>услуг</a:t>
            </a:r>
            <a:r>
              <a:rPr lang="sr-Cyrl-CS" sz="4800" dirty="0" smtClean="0"/>
              <a:t>а</a:t>
            </a:r>
            <a:r>
              <a:rPr lang="en-US" sz="4800" dirty="0" smtClean="0"/>
              <a:t> </a:t>
            </a:r>
            <a:r>
              <a:rPr lang="en-US" sz="4800" dirty="0" err="1" smtClean="0"/>
              <a:t>клијената</a:t>
            </a:r>
            <a:endParaRPr lang="en-US" sz="4800" dirty="0"/>
          </a:p>
        </p:txBody>
      </p:sp>
      <p:sp>
        <p:nvSpPr>
          <p:cNvPr id="3" name="Content Placeholder 2"/>
          <p:cNvSpPr>
            <a:spLocks noGrp="1"/>
          </p:cNvSpPr>
          <p:nvPr>
            <p:ph idx="1"/>
          </p:nvPr>
        </p:nvSpPr>
        <p:spPr/>
        <p:txBody>
          <a:bodyPr>
            <a:normAutofit fontScale="92500" lnSpcReduction="10000"/>
          </a:bodyPr>
          <a:lstStyle/>
          <a:p>
            <a:pPr>
              <a:buNone/>
            </a:pPr>
            <a:r>
              <a:rPr lang="sr-Cyrl-CS" dirty="0" smtClean="0"/>
              <a:t>	</a:t>
            </a:r>
            <a:r>
              <a:rPr lang="sr-Cyrl-CS" dirty="0" smtClean="0"/>
              <a:t>Н</a:t>
            </a:r>
            <a:r>
              <a:rPr lang="en-US" dirty="0" smtClean="0">
                <a:latin typeface="+mj-lt"/>
              </a:rPr>
              <a:t>а </a:t>
            </a:r>
            <a:r>
              <a:rPr lang="en-US" dirty="0" err="1" smtClean="0">
                <a:latin typeface="+mj-lt"/>
              </a:rPr>
              <a:t>основу</a:t>
            </a:r>
            <a:r>
              <a:rPr lang="en-US" dirty="0" smtClean="0">
                <a:latin typeface="+mj-lt"/>
              </a:rPr>
              <a:t> </a:t>
            </a:r>
            <a:r>
              <a:rPr lang="en-US" dirty="0" err="1" smtClean="0">
                <a:latin typeface="+mj-lt"/>
              </a:rPr>
              <a:t>коначне</a:t>
            </a:r>
            <a:r>
              <a:rPr lang="en-US" dirty="0" smtClean="0">
                <a:latin typeface="+mj-lt"/>
              </a:rPr>
              <a:t> </a:t>
            </a:r>
            <a:r>
              <a:rPr lang="en-US" dirty="0" err="1" smtClean="0">
                <a:latin typeface="+mj-lt"/>
              </a:rPr>
              <a:t>табеле</a:t>
            </a:r>
            <a:r>
              <a:rPr lang="en-US" dirty="0" smtClean="0">
                <a:latin typeface="+mj-lt"/>
              </a:rPr>
              <a:t> 2.1.2, </a:t>
            </a:r>
            <a:r>
              <a:rPr lang="en-US" dirty="0" err="1" smtClean="0">
                <a:latin typeface="+mj-lt"/>
              </a:rPr>
              <a:t>за</a:t>
            </a:r>
            <a:r>
              <a:rPr lang="en-US" dirty="0" smtClean="0">
                <a:latin typeface="+mj-lt"/>
              </a:rPr>
              <a:t> </a:t>
            </a:r>
            <a:r>
              <a:rPr lang="en-US" dirty="0" err="1" smtClean="0">
                <a:latin typeface="+mj-lt"/>
              </a:rPr>
              <a:t>сваки</a:t>
            </a:r>
            <a:r>
              <a:rPr lang="en-US" dirty="0" smtClean="0">
                <a:latin typeface="+mj-lt"/>
              </a:rPr>
              <a:t> </a:t>
            </a:r>
            <a:r>
              <a:rPr lang="en-US" dirty="0" err="1" smtClean="0">
                <a:latin typeface="+mj-lt"/>
              </a:rPr>
              <a:t>дан</a:t>
            </a:r>
            <a:r>
              <a:rPr lang="en-US" dirty="0" smtClean="0">
                <a:latin typeface="+mj-lt"/>
              </a:rPr>
              <a:t> </a:t>
            </a:r>
            <a:r>
              <a:rPr lang="en-US" dirty="0" err="1" smtClean="0">
                <a:latin typeface="+mj-lt"/>
              </a:rPr>
              <a:t>одредимо</a:t>
            </a:r>
            <a:r>
              <a:rPr lang="en-US" dirty="0" smtClean="0">
                <a:latin typeface="+mj-lt"/>
              </a:rPr>
              <a:t> </a:t>
            </a:r>
            <a:r>
              <a:rPr lang="en-US" dirty="0" err="1" smtClean="0">
                <a:latin typeface="+mj-lt"/>
              </a:rPr>
              <a:t>време</a:t>
            </a:r>
            <a:r>
              <a:rPr lang="en-US" dirty="0" smtClean="0">
                <a:latin typeface="+mj-lt"/>
              </a:rPr>
              <a:t> </a:t>
            </a:r>
            <a:r>
              <a:rPr lang="en-US" dirty="0" err="1" smtClean="0">
                <a:latin typeface="+mj-lt"/>
              </a:rPr>
              <a:t>међудоласка</a:t>
            </a:r>
            <a:r>
              <a:rPr lang="en-US" dirty="0" smtClean="0">
                <a:latin typeface="+mj-lt"/>
              </a:rPr>
              <a:t> </a:t>
            </a:r>
            <a:r>
              <a:rPr lang="en-US" dirty="0" err="1" smtClean="0">
                <a:latin typeface="+mj-lt"/>
              </a:rPr>
              <a:t>клијената</a:t>
            </a:r>
            <a:r>
              <a:rPr lang="en-US" dirty="0" smtClean="0">
                <a:latin typeface="+mj-lt"/>
              </a:rPr>
              <a:t> и </a:t>
            </a:r>
            <a:r>
              <a:rPr lang="en-US" dirty="0" err="1" smtClean="0">
                <a:latin typeface="+mj-lt"/>
              </a:rPr>
              <a:t>трајање</a:t>
            </a:r>
            <a:r>
              <a:rPr lang="en-US" dirty="0" smtClean="0">
                <a:latin typeface="+mj-lt"/>
              </a:rPr>
              <a:t> </a:t>
            </a:r>
            <a:r>
              <a:rPr lang="en-US" dirty="0" err="1" smtClean="0">
                <a:latin typeface="+mj-lt"/>
              </a:rPr>
              <a:t>услуг</a:t>
            </a:r>
            <a:r>
              <a:rPr lang="sr-Cyrl-CS" dirty="0" smtClean="0">
                <a:latin typeface="+mj-lt"/>
              </a:rPr>
              <a:t>а</a:t>
            </a:r>
            <a:r>
              <a:rPr lang="en-US" dirty="0" smtClean="0">
                <a:latin typeface="+mj-lt"/>
              </a:rPr>
              <a:t> </a:t>
            </a:r>
            <a:r>
              <a:rPr lang="en-US" dirty="0" err="1" smtClean="0">
                <a:latin typeface="+mj-lt"/>
              </a:rPr>
              <a:t>клијената</a:t>
            </a:r>
            <a:r>
              <a:rPr lang="en-US" dirty="0" smtClean="0">
                <a:latin typeface="+mj-lt"/>
              </a:rPr>
              <a:t> </a:t>
            </a:r>
            <a:r>
              <a:rPr lang="en-US" dirty="0" err="1" smtClean="0">
                <a:latin typeface="+mj-lt"/>
              </a:rPr>
              <a:t>за</a:t>
            </a:r>
            <a:r>
              <a:rPr lang="en-US" dirty="0" smtClean="0">
                <a:latin typeface="+mj-lt"/>
              </a:rPr>
              <a:t> </a:t>
            </a:r>
            <a:r>
              <a:rPr lang="en-US" dirty="0" err="1" smtClean="0">
                <a:latin typeface="+mj-lt"/>
              </a:rPr>
              <a:t>њихов</a:t>
            </a:r>
            <a:r>
              <a:rPr lang="en-US" dirty="0" smtClean="0">
                <a:latin typeface="+mj-lt"/>
              </a:rPr>
              <a:t> н-</a:t>
            </a:r>
            <a:r>
              <a:rPr lang="en-US" dirty="0" err="1" smtClean="0">
                <a:latin typeface="+mj-lt"/>
              </a:rPr>
              <a:t>ти</a:t>
            </a:r>
            <a:r>
              <a:rPr lang="en-US" dirty="0" smtClean="0">
                <a:latin typeface="+mj-lt"/>
              </a:rPr>
              <a:t> </a:t>
            </a:r>
            <a:r>
              <a:rPr lang="en-US" dirty="0" err="1" smtClean="0">
                <a:latin typeface="+mj-lt"/>
              </a:rPr>
              <a:t>број</a:t>
            </a:r>
            <a:r>
              <a:rPr lang="en-US" dirty="0" smtClean="0">
                <a:latin typeface="+mj-lt"/>
              </a:rPr>
              <a:t> </a:t>
            </a:r>
            <a:r>
              <a:rPr lang="en-US" dirty="0" smtClean="0">
                <a:latin typeface="+mj-lt"/>
              </a:rPr>
              <a:t>:</a:t>
            </a:r>
            <a:endParaRPr lang="en-US" dirty="0" smtClean="0">
              <a:latin typeface="+mj-lt"/>
            </a:endParaRPr>
          </a:p>
          <a:p>
            <a:pPr>
              <a:buNone/>
            </a:pPr>
            <a:endParaRPr lang="en-US" dirty="0" smtClean="0">
              <a:latin typeface="+mj-lt"/>
            </a:endParaRPr>
          </a:p>
          <a:p>
            <a:r>
              <a:rPr lang="en-US" dirty="0" err="1" smtClean="0">
                <a:latin typeface="+mj-lt"/>
              </a:rPr>
              <a:t>Клијент</a:t>
            </a:r>
            <a:r>
              <a:rPr lang="en-US" dirty="0" smtClean="0">
                <a:latin typeface="+mj-lt"/>
              </a:rPr>
              <a:t> </a:t>
            </a:r>
            <a:r>
              <a:rPr lang="en-US" dirty="0" smtClean="0">
                <a:latin typeface="+mj-lt"/>
              </a:rPr>
              <a:t>А: </a:t>
            </a:r>
            <a:r>
              <a:rPr lang="en-US" dirty="0" err="1" smtClean="0">
                <a:latin typeface="+mj-lt"/>
              </a:rPr>
              <a:t>изаберемо</a:t>
            </a:r>
            <a:r>
              <a:rPr lang="en-US" dirty="0" smtClean="0">
                <a:latin typeface="+mj-lt"/>
              </a:rPr>
              <a:t> </a:t>
            </a:r>
            <a:r>
              <a:rPr lang="en-US" dirty="0" err="1" smtClean="0">
                <a:latin typeface="+mj-lt"/>
              </a:rPr>
              <a:t>један</a:t>
            </a:r>
            <a:r>
              <a:rPr lang="en-US" dirty="0" smtClean="0">
                <a:latin typeface="+mj-lt"/>
              </a:rPr>
              <a:t> </a:t>
            </a:r>
            <a:r>
              <a:rPr lang="en-US" dirty="0" err="1" smtClean="0">
                <a:latin typeface="+mj-lt"/>
              </a:rPr>
              <a:t>случајно</a:t>
            </a:r>
            <a:r>
              <a:rPr lang="en-US" dirty="0" smtClean="0">
                <a:latin typeface="+mj-lt"/>
              </a:rPr>
              <a:t> </a:t>
            </a:r>
            <a:r>
              <a:rPr lang="en-US" dirty="0" err="1" smtClean="0">
                <a:latin typeface="+mj-lt"/>
              </a:rPr>
              <a:t>изабрани</a:t>
            </a:r>
            <a:r>
              <a:rPr lang="en-US" dirty="0" smtClean="0">
                <a:latin typeface="+mj-lt"/>
              </a:rPr>
              <a:t> </a:t>
            </a:r>
            <a:r>
              <a:rPr lang="en-US" dirty="0" err="1" smtClean="0">
                <a:latin typeface="+mj-lt"/>
              </a:rPr>
              <a:t>петоцифрен</a:t>
            </a:r>
            <a:r>
              <a:rPr lang="en-US" dirty="0" smtClean="0">
                <a:latin typeface="+mj-lt"/>
              </a:rPr>
              <a:t> </a:t>
            </a:r>
            <a:r>
              <a:rPr lang="en-US" dirty="0" err="1" smtClean="0">
                <a:latin typeface="+mj-lt"/>
              </a:rPr>
              <a:t>број</a:t>
            </a:r>
            <a:r>
              <a:rPr lang="en-US" dirty="0" smtClean="0">
                <a:latin typeface="+mj-lt"/>
              </a:rPr>
              <a:t> (</a:t>
            </a:r>
            <a:r>
              <a:rPr lang="en-US" dirty="0" smtClean="0">
                <a:latin typeface="+mj-lt"/>
              </a:rPr>
              <a:t>СИБ</a:t>
            </a:r>
            <a:r>
              <a:rPr lang="sr-Cyrl-RS" dirty="0" smtClean="0">
                <a:latin typeface="+mj-lt"/>
              </a:rPr>
              <a:t>)</a:t>
            </a:r>
            <a:r>
              <a:rPr lang="en-US" dirty="0" smtClean="0">
                <a:latin typeface="+mj-lt"/>
              </a:rPr>
              <a:t> </a:t>
            </a:r>
            <a:r>
              <a:rPr lang="en-US" dirty="0" err="1" smtClean="0">
                <a:latin typeface="+mj-lt"/>
              </a:rPr>
              <a:t>помоћу</a:t>
            </a:r>
            <a:r>
              <a:rPr lang="en-US" dirty="0" smtClean="0">
                <a:latin typeface="+mj-lt"/>
              </a:rPr>
              <a:t> </a:t>
            </a:r>
            <a:r>
              <a:rPr lang="en-US" dirty="0" err="1" smtClean="0">
                <a:latin typeface="+mj-lt"/>
              </a:rPr>
              <a:t>опсега</a:t>
            </a:r>
            <a:r>
              <a:rPr lang="en-US" dirty="0" smtClean="0">
                <a:latin typeface="+mj-lt"/>
              </a:rPr>
              <a:t> </a:t>
            </a:r>
            <a:r>
              <a:rPr lang="en-US" dirty="0" err="1" smtClean="0">
                <a:latin typeface="+mj-lt"/>
              </a:rPr>
              <a:t>случајно</a:t>
            </a:r>
            <a:r>
              <a:rPr lang="en-US" dirty="0" smtClean="0">
                <a:latin typeface="+mj-lt"/>
              </a:rPr>
              <a:t> </a:t>
            </a:r>
            <a:r>
              <a:rPr lang="en-US" dirty="0" err="1" smtClean="0">
                <a:latin typeface="+mj-lt"/>
              </a:rPr>
              <a:t>изабраних</a:t>
            </a:r>
            <a:r>
              <a:rPr lang="en-US" dirty="0" smtClean="0">
                <a:latin typeface="+mj-lt"/>
              </a:rPr>
              <a:t> </a:t>
            </a:r>
            <a:r>
              <a:rPr lang="en-US" dirty="0" err="1" smtClean="0">
                <a:latin typeface="+mj-lt"/>
              </a:rPr>
              <a:t>бројева</a:t>
            </a:r>
            <a:r>
              <a:rPr lang="en-US" dirty="0" smtClean="0">
                <a:latin typeface="+mj-lt"/>
              </a:rPr>
              <a:t> (</a:t>
            </a:r>
            <a:r>
              <a:rPr lang="en-US" dirty="0" err="1" smtClean="0">
                <a:latin typeface="+mj-lt"/>
              </a:rPr>
              <a:t>табела</a:t>
            </a:r>
            <a:r>
              <a:rPr lang="en-US" dirty="0" smtClean="0">
                <a:latin typeface="+mj-lt"/>
              </a:rPr>
              <a:t> 2.1.2), </a:t>
            </a:r>
            <a:r>
              <a:rPr lang="en-US" dirty="0" err="1" smtClean="0">
                <a:latin typeface="+mj-lt"/>
              </a:rPr>
              <a:t>одређујемо</a:t>
            </a:r>
            <a:r>
              <a:rPr lang="en-US" dirty="0" smtClean="0">
                <a:latin typeface="+mj-lt"/>
              </a:rPr>
              <a:t> </a:t>
            </a:r>
            <a:r>
              <a:rPr lang="en-US" dirty="0" err="1" smtClean="0">
                <a:latin typeface="+mj-lt"/>
              </a:rPr>
              <a:t>време</a:t>
            </a:r>
            <a:r>
              <a:rPr lang="en-US" dirty="0" smtClean="0">
                <a:latin typeface="+mj-lt"/>
              </a:rPr>
              <a:t> (Т) </a:t>
            </a:r>
            <a:r>
              <a:rPr lang="en-US" dirty="0" err="1" smtClean="0">
                <a:latin typeface="+mj-lt"/>
              </a:rPr>
              <a:t>међудоласка</a:t>
            </a:r>
            <a:r>
              <a:rPr lang="en-US" dirty="0" smtClean="0">
                <a:latin typeface="+mj-lt"/>
              </a:rPr>
              <a:t> </a:t>
            </a:r>
            <a:r>
              <a:rPr lang="en-US" dirty="0" err="1" smtClean="0">
                <a:latin typeface="+mj-lt"/>
              </a:rPr>
              <a:t>клијената</a:t>
            </a:r>
            <a:r>
              <a:rPr lang="sr-Cyrl-CS" dirty="0" smtClean="0">
                <a:latin typeface="+mj-lt"/>
              </a:rPr>
              <a:t>;</a:t>
            </a:r>
            <a:r>
              <a:rPr lang="en-US" dirty="0" smtClean="0">
                <a:latin typeface="+mj-lt"/>
              </a:rPr>
              <a:t> </a:t>
            </a:r>
            <a:r>
              <a:rPr lang="en-US" dirty="0" err="1" smtClean="0">
                <a:latin typeface="+mj-lt"/>
              </a:rPr>
              <a:t>где</a:t>
            </a:r>
            <a:r>
              <a:rPr lang="en-US" dirty="0" smtClean="0">
                <a:latin typeface="+mj-lt"/>
              </a:rPr>
              <a:t> </a:t>
            </a:r>
            <a:r>
              <a:rPr lang="en-US" dirty="0" err="1" smtClean="0">
                <a:latin typeface="+mj-lt"/>
              </a:rPr>
              <a:t>је</a:t>
            </a:r>
            <a:r>
              <a:rPr lang="en-US" dirty="0" smtClean="0">
                <a:latin typeface="+mj-lt"/>
              </a:rPr>
              <a:t> А </a:t>
            </a:r>
            <a:r>
              <a:rPr lang="en-US" dirty="0" err="1" smtClean="0">
                <a:latin typeface="+mj-lt"/>
              </a:rPr>
              <a:t>број</a:t>
            </a:r>
            <a:r>
              <a:rPr lang="en-US" dirty="0" smtClean="0">
                <a:latin typeface="+mj-lt"/>
              </a:rPr>
              <a:t> </a:t>
            </a:r>
            <a:r>
              <a:rPr lang="en-US" dirty="0" err="1" smtClean="0">
                <a:latin typeface="+mj-lt"/>
              </a:rPr>
              <a:t>једног</a:t>
            </a:r>
            <a:r>
              <a:rPr lang="en-US" dirty="0" smtClean="0">
                <a:latin typeface="+mj-lt"/>
              </a:rPr>
              <a:t> </a:t>
            </a:r>
            <a:r>
              <a:rPr lang="en-US" dirty="0" err="1" smtClean="0">
                <a:latin typeface="+mj-lt"/>
              </a:rPr>
              <a:t>клијента</a:t>
            </a:r>
            <a:r>
              <a:rPr lang="en-US" dirty="0" smtClean="0">
                <a:latin typeface="+mj-lt"/>
              </a:rPr>
              <a:t> </a:t>
            </a:r>
            <a:r>
              <a:rPr lang="en-US" dirty="0" err="1" smtClean="0">
                <a:latin typeface="+mj-lt"/>
              </a:rPr>
              <a:t>од</a:t>
            </a:r>
            <a:r>
              <a:rPr lang="en-US" dirty="0" smtClean="0">
                <a:latin typeface="+mj-lt"/>
              </a:rPr>
              <a:t> 1 </a:t>
            </a:r>
            <a:r>
              <a:rPr lang="en-US" dirty="0" err="1" smtClean="0">
                <a:latin typeface="+mj-lt"/>
              </a:rPr>
              <a:t>до</a:t>
            </a:r>
            <a:r>
              <a:rPr lang="en-US" dirty="0" smtClean="0">
                <a:latin typeface="+mj-lt"/>
              </a:rPr>
              <a:t> Н.</a:t>
            </a:r>
          </a:p>
          <a:p>
            <a:r>
              <a:rPr lang="sr-Cyrl-RS" dirty="0" smtClean="0">
                <a:latin typeface="+mj-lt"/>
              </a:rPr>
              <a:t>О</a:t>
            </a:r>
            <a:r>
              <a:rPr lang="en-US" dirty="0" err="1" smtClean="0">
                <a:latin typeface="+mj-lt"/>
              </a:rPr>
              <a:t>дређујемо</a:t>
            </a:r>
            <a:r>
              <a:rPr lang="en-US" dirty="0" smtClean="0">
                <a:latin typeface="+mj-lt"/>
              </a:rPr>
              <a:t>  </a:t>
            </a:r>
            <a:r>
              <a:rPr lang="en-US" dirty="0" err="1" smtClean="0">
                <a:latin typeface="+mj-lt"/>
              </a:rPr>
              <a:t>време</a:t>
            </a:r>
            <a:r>
              <a:rPr lang="en-US" dirty="0" smtClean="0">
                <a:latin typeface="+mj-lt"/>
              </a:rPr>
              <a:t> (Т) </a:t>
            </a:r>
            <a:r>
              <a:rPr lang="en-US" dirty="0" err="1" smtClean="0">
                <a:latin typeface="+mj-lt"/>
              </a:rPr>
              <a:t>трајање</a:t>
            </a:r>
            <a:r>
              <a:rPr lang="en-US" dirty="0" smtClean="0">
                <a:latin typeface="+mj-lt"/>
              </a:rPr>
              <a:t> </a:t>
            </a:r>
            <a:r>
              <a:rPr lang="en-US" dirty="0" err="1" smtClean="0">
                <a:latin typeface="+mj-lt"/>
              </a:rPr>
              <a:t>услуге</a:t>
            </a:r>
            <a:r>
              <a:rPr lang="en-US" dirty="0" smtClean="0">
                <a:latin typeface="+mj-lt"/>
              </a:rPr>
              <a:t> </a:t>
            </a:r>
            <a:r>
              <a:rPr lang="en-US" dirty="0" err="1" smtClean="0">
                <a:latin typeface="+mj-lt"/>
              </a:rPr>
              <a:t>истог</a:t>
            </a:r>
            <a:r>
              <a:rPr lang="en-US" dirty="0" smtClean="0">
                <a:latin typeface="+mj-lt"/>
              </a:rPr>
              <a:t> </a:t>
            </a:r>
            <a:r>
              <a:rPr lang="en-US" dirty="0" err="1" smtClean="0">
                <a:latin typeface="+mj-lt"/>
              </a:rPr>
              <a:t>клијента</a:t>
            </a:r>
            <a:r>
              <a:rPr lang="en-US" dirty="0" smtClean="0">
                <a:latin typeface="+mj-lt"/>
              </a:rPr>
              <a:t> </a:t>
            </a:r>
            <a:r>
              <a:rPr lang="en-US" dirty="0" err="1" smtClean="0">
                <a:latin typeface="+mj-lt"/>
              </a:rPr>
              <a:t>тако</a:t>
            </a:r>
            <a:r>
              <a:rPr lang="en-US" dirty="0" smtClean="0">
                <a:latin typeface="+mj-lt"/>
              </a:rPr>
              <a:t> </a:t>
            </a:r>
            <a:r>
              <a:rPr lang="en-US" dirty="0" err="1" smtClean="0">
                <a:latin typeface="+mj-lt"/>
              </a:rPr>
              <a:t>што</a:t>
            </a:r>
            <a:r>
              <a:rPr lang="en-US" dirty="0" smtClean="0">
                <a:latin typeface="+mj-lt"/>
              </a:rPr>
              <a:t> </a:t>
            </a:r>
            <a:r>
              <a:rPr lang="en-US" dirty="0" err="1" smtClean="0">
                <a:latin typeface="+mj-lt"/>
              </a:rPr>
              <a:t>узмемо</a:t>
            </a:r>
            <a:r>
              <a:rPr lang="en-US" dirty="0" smtClean="0">
                <a:latin typeface="+mj-lt"/>
              </a:rPr>
              <a:t> </a:t>
            </a:r>
            <a:r>
              <a:rPr lang="en-US" dirty="0" err="1" smtClean="0">
                <a:latin typeface="+mj-lt"/>
              </a:rPr>
              <a:t>нови</a:t>
            </a:r>
            <a:r>
              <a:rPr lang="en-US" dirty="0" smtClean="0">
                <a:latin typeface="+mj-lt"/>
              </a:rPr>
              <a:t> </a:t>
            </a:r>
            <a:r>
              <a:rPr lang="en-US" dirty="0" err="1" smtClean="0">
                <a:latin typeface="+mj-lt"/>
              </a:rPr>
              <a:t>случајно</a:t>
            </a:r>
            <a:r>
              <a:rPr lang="en-US" dirty="0" smtClean="0">
                <a:latin typeface="+mj-lt"/>
              </a:rPr>
              <a:t> </a:t>
            </a:r>
            <a:r>
              <a:rPr lang="en-US" dirty="0" err="1" smtClean="0">
                <a:latin typeface="+mj-lt"/>
              </a:rPr>
              <a:t>изабрани</a:t>
            </a:r>
            <a:r>
              <a:rPr lang="en-US" dirty="0" smtClean="0">
                <a:latin typeface="+mj-lt"/>
              </a:rPr>
              <a:t> </a:t>
            </a:r>
            <a:r>
              <a:rPr lang="en-US" dirty="0" err="1" smtClean="0">
                <a:latin typeface="+mj-lt"/>
              </a:rPr>
              <a:t>петоцифрени</a:t>
            </a:r>
            <a:r>
              <a:rPr lang="en-US" dirty="0" smtClean="0">
                <a:latin typeface="+mj-lt"/>
              </a:rPr>
              <a:t> </a:t>
            </a:r>
            <a:r>
              <a:rPr lang="en-US" dirty="0" err="1" smtClean="0">
                <a:latin typeface="+mj-lt"/>
              </a:rPr>
              <a:t>број</a:t>
            </a:r>
            <a:r>
              <a:rPr lang="en-US" dirty="0" smtClean="0">
                <a:latin typeface="+mj-lt"/>
              </a:rPr>
              <a:t> (СИБ) и </a:t>
            </a:r>
            <a:r>
              <a:rPr lang="en-US" dirty="0" err="1" smtClean="0">
                <a:latin typeface="+mj-lt"/>
              </a:rPr>
              <a:t>помоћу</a:t>
            </a:r>
            <a:r>
              <a:rPr lang="en-US" dirty="0" smtClean="0">
                <a:latin typeface="+mj-lt"/>
              </a:rPr>
              <a:t> </a:t>
            </a:r>
            <a:r>
              <a:rPr lang="en-US" dirty="0" err="1" smtClean="0">
                <a:latin typeface="+mj-lt"/>
              </a:rPr>
              <a:t>опсега</a:t>
            </a:r>
            <a:r>
              <a:rPr lang="en-US" dirty="0" smtClean="0">
                <a:latin typeface="+mj-lt"/>
              </a:rPr>
              <a:t> </a:t>
            </a:r>
            <a:r>
              <a:rPr lang="en-US" dirty="0" err="1" smtClean="0">
                <a:latin typeface="+mj-lt"/>
              </a:rPr>
              <a:t>случајно</a:t>
            </a:r>
            <a:r>
              <a:rPr lang="en-US" dirty="0" smtClean="0">
                <a:latin typeface="+mj-lt"/>
              </a:rPr>
              <a:t> </a:t>
            </a:r>
            <a:r>
              <a:rPr lang="en-US" dirty="0" err="1" smtClean="0">
                <a:latin typeface="+mj-lt"/>
              </a:rPr>
              <a:t>изабраних</a:t>
            </a:r>
            <a:r>
              <a:rPr lang="en-US" dirty="0" smtClean="0">
                <a:latin typeface="+mj-lt"/>
              </a:rPr>
              <a:t> </a:t>
            </a:r>
            <a:r>
              <a:rPr lang="en-US" dirty="0" err="1" smtClean="0">
                <a:latin typeface="+mj-lt"/>
              </a:rPr>
              <a:t>бројева</a:t>
            </a:r>
            <a:r>
              <a:rPr lang="en-US" dirty="0" smtClean="0">
                <a:latin typeface="+mj-lt"/>
              </a:rPr>
              <a:t> (</a:t>
            </a:r>
            <a:r>
              <a:rPr lang="en-US" dirty="0" err="1" smtClean="0">
                <a:latin typeface="+mj-lt"/>
              </a:rPr>
              <a:t>табела</a:t>
            </a:r>
            <a:r>
              <a:rPr lang="en-US" dirty="0" smtClean="0">
                <a:latin typeface="+mj-lt"/>
              </a:rPr>
              <a:t> 2.1.2), </a:t>
            </a:r>
            <a:r>
              <a:rPr lang="en-US" dirty="0" err="1" smtClean="0">
                <a:latin typeface="+mj-lt"/>
              </a:rPr>
              <a:t>добијамо</a:t>
            </a:r>
            <a:r>
              <a:rPr lang="en-US" dirty="0" smtClean="0">
                <a:latin typeface="+mj-lt"/>
              </a:rPr>
              <a:t> </a:t>
            </a:r>
            <a:r>
              <a:rPr lang="en-US" dirty="0" err="1" smtClean="0">
                <a:latin typeface="+mj-lt"/>
              </a:rPr>
              <a:t>тражено</a:t>
            </a:r>
            <a:r>
              <a:rPr lang="en-US" dirty="0" smtClean="0">
                <a:latin typeface="+mj-lt"/>
              </a:rPr>
              <a:t> </a:t>
            </a:r>
            <a:r>
              <a:rPr lang="en-US" dirty="0" err="1" smtClean="0">
                <a:latin typeface="+mj-lt"/>
              </a:rPr>
              <a:t>време</a:t>
            </a:r>
            <a:r>
              <a:rPr lang="en-US" dirty="0" smtClean="0">
                <a:latin typeface="+mj-lt"/>
              </a:rPr>
              <a:t>.</a:t>
            </a:r>
            <a:endParaRPr lang="en-US"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r-Cyrl-CS" sz="4800" dirty="0" smtClean="0"/>
              <a:t>В</a:t>
            </a:r>
            <a:r>
              <a:rPr lang="en-US" sz="4800" dirty="0" err="1" smtClean="0"/>
              <a:t>реме</a:t>
            </a:r>
            <a:r>
              <a:rPr lang="en-US" sz="4800" dirty="0" smtClean="0"/>
              <a:t> </a:t>
            </a:r>
            <a:r>
              <a:rPr lang="en-US" sz="4800" dirty="0" err="1" smtClean="0"/>
              <a:t>међудоласка</a:t>
            </a:r>
            <a:r>
              <a:rPr lang="en-US" sz="4800" dirty="0" smtClean="0"/>
              <a:t> и </a:t>
            </a:r>
            <a:r>
              <a:rPr lang="en-US" sz="4800" dirty="0" err="1" smtClean="0"/>
              <a:t>трајање</a:t>
            </a:r>
            <a:r>
              <a:rPr lang="en-US" sz="4800" dirty="0" smtClean="0"/>
              <a:t> </a:t>
            </a:r>
            <a:r>
              <a:rPr lang="en-US" sz="4800" dirty="0" err="1" smtClean="0"/>
              <a:t>услуг</a:t>
            </a:r>
            <a:r>
              <a:rPr lang="sr-Cyrl-CS" sz="4800" dirty="0" smtClean="0"/>
              <a:t>а</a:t>
            </a:r>
            <a:r>
              <a:rPr lang="en-US" sz="4800" dirty="0" smtClean="0"/>
              <a:t> </a:t>
            </a:r>
            <a:r>
              <a:rPr lang="en-US" sz="4800" dirty="0" err="1" smtClean="0"/>
              <a:t>клијената</a:t>
            </a:r>
            <a:r>
              <a:rPr lang="sr-Cyrl-CS" sz="4800" dirty="0" smtClean="0"/>
              <a:t> за дан 1</a:t>
            </a:r>
            <a:endParaRPr lang="en-US" sz="4800" dirty="0"/>
          </a:p>
        </p:txBody>
      </p:sp>
      <p:sp>
        <p:nvSpPr>
          <p:cNvPr id="3" name="Content Placeholder 2"/>
          <p:cNvSpPr>
            <a:spLocks noGrp="1"/>
          </p:cNvSpPr>
          <p:nvPr>
            <p:ph sz="half" idx="1"/>
          </p:nvPr>
        </p:nvSpPr>
        <p:spPr/>
        <p:txBody>
          <a:bodyPr>
            <a:normAutofit/>
          </a:bodyPr>
          <a:lstStyle/>
          <a:p>
            <a:r>
              <a:rPr lang="sr-Cyrl-RS" sz="2000" dirty="0" smtClean="0">
                <a:latin typeface="+mj-lt"/>
              </a:rPr>
              <a:t>Формирамо </a:t>
            </a:r>
            <a:r>
              <a:rPr lang="en-US" sz="2000" dirty="0" err="1" smtClean="0">
                <a:latin typeface="+mj-lt"/>
              </a:rPr>
              <a:t>табелу</a:t>
            </a:r>
            <a:r>
              <a:rPr lang="en-US" sz="2000" dirty="0" smtClean="0">
                <a:latin typeface="+mj-lt"/>
              </a:rPr>
              <a:t> </a:t>
            </a:r>
            <a:r>
              <a:rPr lang="en-US" sz="2000" dirty="0" err="1" smtClean="0">
                <a:latin typeface="+mj-lt"/>
              </a:rPr>
              <a:t>међудоласка</a:t>
            </a:r>
            <a:r>
              <a:rPr lang="en-US" sz="2000" dirty="0" smtClean="0">
                <a:latin typeface="+mj-lt"/>
              </a:rPr>
              <a:t> и </a:t>
            </a:r>
            <a:r>
              <a:rPr lang="en-US" sz="2000" dirty="0" err="1" smtClean="0">
                <a:latin typeface="+mj-lt"/>
              </a:rPr>
              <a:t>трајања</a:t>
            </a:r>
            <a:r>
              <a:rPr lang="en-US" sz="2000" dirty="0" smtClean="0">
                <a:latin typeface="+mj-lt"/>
              </a:rPr>
              <a:t> </a:t>
            </a:r>
            <a:r>
              <a:rPr lang="en-US" sz="2000" dirty="0" err="1" smtClean="0">
                <a:latin typeface="+mj-lt"/>
              </a:rPr>
              <a:t>услуг</a:t>
            </a:r>
            <a:r>
              <a:rPr lang="sr-Cyrl-CS" sz="2000" dirty="0" smtClean="0">
                <a:latin typeface="+mj-lt"/>
              </a:rPr>
              <a:t>а</a:t>
            </a:r>
            <a:r>
              <a:rPr lang="en-US" sz="2000" dirty="0" smtClean="0">
                <a:latin typeface="+mj-lt"/>
              </a:rPr>
              <a:t> </a:t>
            </a:r>
            <a:r>
              <a:rPr lang="en-US" sz="2000" dirty="0" err="1" smtClean="0">
                <a:latin typeface="+mj-lt"/>
              </a:rPr>
              <a:t>клијената</a:t>
            </a:r>
            <a:r>
              <a:rPr lang="en-US" sz="2000" dirty="0" smtClean="0">
                <a:latin typeface="+mj-lt"/>
              </a:rPr>
              <a:t> </a:t>
            </a:r>
            <a:r>
              <a:rPr lang="en-US" sz="2000" dirty="0" err="1" smtClean="0">
                <a:latin typeface="+mj-lt"/>
              </a:rPr>
              <a:t>за</a:t>
            </a:r>
            <a:r>
              <a:rPr lang="en-US" sz="2000" dirty="0" smtClean="0">
                <a:latin typeface="+mj-lt"/>
              </a:rPr>
              <a:t> </a:t>
            </a:r>
            <a:r>
              <a:rPr lang="en-US" sz="2000" dirty="0" err="1" smtClean="0">
                <a:latin typeface="+mj-lt"/>
              </a:rPr>
              <a:t>целу</a:t>
            </a:r>
            <a:r>
              <a:rPr lang="en-US" sz="2000" dirty="0" smtClean="0">
                <a:latin typeface="+mj-lt"/>
              </a:rPr>
              <a:t> </a:t>
            </a:r>
            <a:r>
              <a:rPr lang="en-US" sz="2000" dirty="0" err="1" smtClean="0">
                <a:latin typeface="+mj-lt"/>
              </a:rPr>
              <a:t>једну</a:t>
            </a:r>
            <a:r>
              <a:rPr lang="en-US" sz="2000" dirty="0" smtClean="0">
                <a:latin typeface="+mj-lt"/>
              </a:rPr>
              <a:t> </a:t>
            </a:r>
            <a:r>
              <a:rPr lang="en-US" sz="2000" dirty="0" err="1" smtClean="0">
                <a:latin typeface="+mj-lt"/>
              </a:rPr>
              <a:t>смену</a:t>
            </a:r>
            <a:r>
              <a:rPr lang="en-US" sz="2000" dirty="0" smtClean="0">
                <a:latin typeface="+mj-lt"/>
              </a:rPr>
              <a:t> </a:t>
            </a:r>
            <a:r>
              <a:rPr lang="en-US" sz="2000" dirty="0" err="1" smtClean="0">
                <a:latin typeface="+mj-lt"/>
              </a:rPr>
              <a:t>од</a:t>
            </a:r>
            <a:r>
              <a:rPr lang="en-US" sz="2000" dirty="0" smtClean="0">
                <a:latin typeface="+mj-lt"/>
              </a:rPr>
              <a:t> 9 </a:t>
            </a:r>
            <a:r>
              <a:rPr lang="en-US" sz="2000" dirty="0" err="1" smtClean="0">
                <a:latin typeface="+mj-lt"/>
              </a:rPr>
              <a:t>увече</a:t>
            </a:r>
            <a:r>
              <a:rPr lang="en-US" sz="2000" dirty="0" smtClean="0">
                <a:latin typeface="+mj-lt"/>
              </a:rPr>
              <a:t> </a:t>
            </a:r>
            <a:r>
              <a:rPr lang="en-US" sz="2000" dirty="0" err="1" smtClean="0">
                <a:latin typeface="+mj-lt"/>
              </a:rPr>
              <a:t>до</a:t>
            </a:r>
            <a:r>
              <a:rPr lang="en-US" sz="2000" dirty="0" smtClean="0">
                <a:latin typeface="+mj-lt"/>
              </a:rPr>
              <a:t> 5 </a:t>
            </a:r>
            <a:r>
              <a:rPr lang="en-US" sz="2000" dirty="0" err="1" smtClean="0">
                <a:latin typeface="+mj-lt"/>
              </a:rPr>
              <a:t>ујутру</a:t>
            </a:r>
            <a:r>
              <a:rPr lang="en-US" sz="2000" dirty="0" smtClean="0">
                <a:latin typeface="+mj-lt"/>
              </a:rPr>
              <a:t> (</a:t>
            </a:r>
            <a:r>
              <a:rPr lang="en-US" sz="2000" dirty="0" err="1" smtClean="0">
                <a:latin typeface="+mj-lt"/>
              </a:rPr>
              <a:t>укупно</a:t>
            </a:r>
            <a:r>
              <a:rPr lang="en-US" sz="2000" dirty="0" smtClean="0">
                <a:latin typeface="+mj-lt"/>
              </a:rPr>
              <a:t> </a:t>
            </a:r>
            <a:r>
              <a:rPr lang="en-US" sz="2000" dirty="0" err="1" smtClean="0">
                <a:latin typeface="+mj-lt"/>
              </a:rPr>
              <a:t>трајање</a:t>
            </a:r>
            <a:r>
              <a:rPr lang="en-US" sz="2000" dirty="0" smtClean="0">
                <a:latin typeface="+mj-lt"/>
              </a:rPr>
              <a:t> </a:t>
            </a:r>
            <a:r>
              <a:rPr lang="sr-Cyrl-CS" sz="2000" dirty="0" smtClean="0">
                <a:latin typeface="+mj-lt"/>
              </a:rPr>
              <a:t>од</a:t>
            </a:r>
            <a:r>
              <a:rPr lang="en-US" sz="2000" dirty="0" smtClean="0">
                <a:latin typeface="+mj-lt"/>
              </a:rPr>
              <a:t> 8 </a:t>
            </a:r>
            <a:r>
              <a:rPr lang="en-US" sz="2000" dirty="0" err="1" smtClean="0">
                <a:latin typeface="+mj-lt"/>
              </a:rPr>
              <a:t>сати</a:t>
            </a:r>
            <a:r>
              <a:rPr lang="en-US" sz="2000" dirty="0" smtClean="0">
                <a:latin typeface="+mj-lt"/>
              </a:rPr>
              <a:t>)</a:t>
            </a:r>
            <a:r>
              <a:rPr lang="sr-Cyrl-CS" sz="2000" dirty="0" smtClean="0">
                <a:latin typeface="+mj-lt"/>
              </a:rPr>
              <a:t>, тј. за дан 1</a:t>
            </a:r>
            <a:r>
              <a:rPr lang="en-US" sz="2000" dirty="0" smtClean="0">
                <a:latin typeface="+mj-lt"/>
              </a:rPr>
              <a:t>.</a:t>
            </a:r>
            <a:endParaRPr lang="sr-Cyrl-CS" sz="2000" dirty="0" smtClean="0">
              <a:latin typeface="+mj-lt"/>
            </a:endParaRPr>
          </a:p>
        </p:txBody>
      </p:sp>
      <p:graphicFrame>
        <p:nvGraphicFramePr>
          <p:cNvPr id="5" name="Content Placeholder 4"/>
          <p:cNvGraphicFramePr>
            <a:graphicFrameLocks noGrp="1"/>
          </p:cNvGraphicFramePr>
          <p:nvPr>
            <p:ph sz="half" idx="2"/>
          </p:nvPr>
        </p:nvGraphicFramePr>
        <p:xfrm>
          <a:off x="4648200" y="1920875"/>
          <a:ext cx="4038600" cy="4719320"/>
        </p:xfrm>
        <a:graphic>
          <a:graphicData uri="http://schemas.openxmlformats.org/drawingml/2006/table">
            <a:tbl>
              <a:tblPr firstRow="1" bandRow="1">
                <a:tableStyleId>{5C22544A-7EE6-4342-B048-85BDC9FD1C3A}</a:tableStyleId>
              </a:tblPr>
              <a:tblGrid>
                <a:gridCol w="336550"/>
                <a:gridCol w="336550"/>
                <a:gridCol w="336550"/>
                <a:gridCol w="336550"/>
                <a:gridCol w="336550"/>
                <a:gridCol w="336550"/>
                <a:gridCol w="336550"/>
                <a:gridCol w="336550"/>
                <a:gridCol w="336550"/>
                <a:gridCol w="336550"/>
                <a:gridCol w="336550"/>
                <a:gridCol w="336550"/>
              </a:tblGrid>
              <a:tr h="370840">
                <a:tc gridSpan="12">
                  <a:txBody>
                    <a:bodyPr/>
                    <a:lstStyle/>
                    <a:p>
                      <a:pPr algn="ctr"/>
                      <a:r>
                        <a:rPr kumimoji="0" lang="en-US" sz="1800" b="0" i="0" kern="1200" dirty="0" err="1" smtClean="0">
                          <a:solidFill>
                            <a:schemeClr val="lt1"/>
                          </a:solidFill>
                          <a:latin typeface="+mj-lt"/>
                          <a:ea typeface="+mn-ea"/>
                          <a:cs typeface="+mn-cs"/>
                        </a:rPr>
                        <a:t>Табела</a:t>
                      </a:r>
                      <a:r>
                        <a:rPr kumimoji="0" lang="en-US" sz="1800" b="0" i="0" kern="1200" dirty="0" smtClean="0">
                          <a:solidFill>
                            <a:schemeClr val="lt1"/>
                          </a:solidFill>
                          <a:latin typeface="+mj-lt"/>
                          <a:ea typeface="+mn-ea"/>
                          <a:cs typeface="+mn-cs"/>
                        </a:rPr>
                        <a:t> 2.1.3: </a:t>
                      </a:r>
                      <a:r>
                        <a:rPr kumimoji="0" lang="en-US" sz="1800" b="0" i="0" kern="1200" dirty="0" err="1" smtClean="0">
                          <a:solidFill>
                            <a:schemeClr val="lt1"/>
                          </a:solidFill>
                          <a:latin typeface="+mj-lt"/>
                          <a:ea typeface="+mn-ea"/>
                          <a:cs typeface="+mn-cs"/>
                        </a:rPr>
                        <a:t>Време</a:t>
                      </a:r>
                      <a:r>
                        <a:rPr kumimoji="0" lang="en-US" sz="1800" b="0" i="0" kern="1200" dirty="0" smtClean="0">
                          <a:solidFill>
                            <a:schemeClr val="lt1"/>
                          </a:solidFill>
                          <a:latin typeface="+mj-lt"/>
                          <a:ea typeface="+mn-ea"/>
                          <a:cs typeface="+mn-cs"/>
                        </a:rPr>
                        <a:t> </a:t>
                      </a:r>
                      <a:r>
                        <a:rPr kumimoji="0" lang="en-US" sz="1800" b="0" i="0" kern="1200" dirty="0" err="1" smtClean="0">
                          <a:solidFill>
                            <a:schemeClr val="lt1"/>
                          </a:solidFill>
                          <a:latin typeface="+mj-lt"/>
                          <a:ea typeface="+mn-ea"/>
                          <a:cs typeface="+mn-cs"/>
                        </a:rPr>
                        <a:t>међудоласка</a:t>
                      </a:r>
                      <a:r>
                        <a:rPr kumimoji="0" lang="en-US" sz="1800" b="0" i="0" kern="1200" dirty="0" smtClean="0">
                          <a:solidFill>
                            <a:schemeClr val="lt1"/>
                          </a:solidFill>
                          <a:latin typeface="+mj-lt"/>
                          <a:ea typeface="+mn-ea"/>
                          <a:cs typeface="+mn-cs"/>
                        </a:rPr>
                        <a:t> и </a:t>
                      </a:r>
                      <a:r>
                        <a:rPr kumimoji="0" lang="en-US" sz="1800" b="0" i="0" kern="1200" dirty="0" err="1" smtClean="0">
                          <a:solidFill>
                            <a:schemeClr val="lt1"/>
                          </a:solidFill>
                          <a:latin typeface="+mj-lt"/>
                          <a:ea typeface="+mn-ea"/>
                          <a:cs typeface="+mn-cs"/>
                        </a:rPr>
                        <a:t>трајање</a:t>
                      </a:r>
                      <a:r>
                        <a:rPr kumimoji="0" lang="en-US" sz="1800" b="0" i="0" kern="1200" dirty="0" smtClean="0">
                          <a:solidFill>
                            <a:schemeClr val="lt1"/>
                          </a:solidFill>
                          <a:latin typeface="+mj-lt"/>
                          <a:ea typeface="+mn-ea"/>
                          <a:cs typeface="+mn-cs"/>
                        </a:rPr>
                        <a:t> </a:t>
                      </a:r>
                      <a:r>
                        <a:rPr kumimoji="0" lang="en-US" sz="1800" b="0" i="0" kern="1200" dirty="0" err="1" smtClean="0">
                          <a:solidFill>
                            <a:schemeClr val="lt1"/>
                          </a:solidFill>
                          <a:latin typeface="+mj-lt"/>
                          <a:ea typeface="+mn-ea"/>
                          <a:cs typeface="+mn-cs"/>
                        </a:rPr>
                        <a:t>услуге</a:t>
                      </a:r>
                      <a:r>
                        <a:rPr kumimoji="0" lang="en-US" sz="1800" b="0" i="0" kern="1200" dirty="0" smtClean="0">
                          <a:solidFill>
                            <a:schemeClr val="lt1"/>
                          </a:solidFill>
                          <a:latin typeface="+mj-lt"/>
                          <a:ea typeface="+mn-ea"/>
                          <a:cs typeface="+mn-cs"/>
                        </a:rPr>
                        <a:t> </a:t>
                      </a:r>
                      <a:r>
                        <a:rPr kumimoji="0" lang="en-US" sz="1800" b="0" i="0" kern="1200" dirty="0" err="1" smtClean="0">
                          <a:solidFill>
                            <a:schemeClr val="lt1"/>
                          </a:solidFill>
                          <a:latin typeface="+mj-lt"/>
                          <a:ea typeface="+mn-ea"/>
                          <a:cs typeface="+mn-cs"/>
                        </a:rPr>
                        <a:t>клијената</a:t>
                      </a:r>
                      <a:r>
                        <a:rPr kumimoji="0" lang="en-US" sz="1800" b="0" i="0" kern="1200" dirty="0" smtClean="0">
                          <a:solidFill>
                            <a:schemeClr val="lt1"/>
                          </a:solidFill>
                          <a:latin typeface="+mj-lt"/>
                          <a:ea typeface="+mn-ea"/>
                          <a:cs typeface="+mn-cs"/>
                        </a:rPr>
                        <a:t> </a:t>
                      </a:r>
                      <a:r>
                        <a:rPr kumimoji="0" lang="en-US" sz="1800" b="0" i="0" kern="1200" dirty="0" err="1" smtClean="0">
                          <a:solidFill>
                            <a:schemeClr val="lt1"/>
                          </a:solidFill>
                          <a:latin typeface="+mj-lt"/>
                          <a:ea typeface="+mn-ea"/>
                          <a:cs typeface="+mn-cs"/>
                        </a:rPr>
                        <a:t>за</a:t>
                      </a:r>
                      <a:r>
                        <a:rPr kumimoji="0" lang="en-US" sz="1800" b="0" i="0" kern="1200" dirty="0" smtClean="0">
                          <a:solidFill>
                            <a:schemeClr val="lt1"/>
                          </a:solidFill>
                          <a:latin typeface="+mj-lt"/>
                          <a:ea typeface="+mn-ea"/>
                          <a:cs typeface="+mn-cs"/>
                        </a:rPr>
                        <a:t> </a:t>
                      </a:r>
                      <a:r>
                        <a:rPr kumimoji="0" lang="sr-Cyrl-CS" sz="1800" b="0" i="0" kern="1200" dirty="0" smtClean="0">
                          <a:solidFill>
                            <a:schemeClr val="lt1"/>
                          </a:solidFill>
                          <a:latin typeface="+mj-lt"/>
                          <a:ea typeface="+mn-ea"/>
                          <a:cs typeface="+mn-cs"/>
                        </a:rPr>
                        <a:t>дан 1</a:t>
                      </a:r>
                      <a:endParaRPr lang="en-US" b="0" i="0" dirty="0">
                        <a:latin typeface="+mj-lt"/>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gridSpan="6">
                  <a:txBody>
                    <a:bodyPr/>
                    <a:lstStyle/>
                    <a:p>
                      <a:pPr algn="ctr"/>
                      <a:r>
                        <a:rPr kumimoji="0" lang="en-US" sz="1200" kern="1200" dirty="0" err="1" smtClean="0">
                          <a:solidFill>
                            <a:schemeClr val="dk1"/>
                          </a:solidFill>
                          <a:latin typeface="+mj-lt"/>
                          <a:ea typeface="+mn-ea"/>
                          <a:cs typeface="+mn-cs"/>
                        </a:rPr>
                        <a:t>Међудолазак</a:t>
                      </a:r>
                      <a:r>
                        <a:rPr kumimoji="0" lang="en-US" sz="1200" kern="1200" dirty="0" smtClean="0">
                          <a:solidFill>
                            <a:schemeClr val="dk1"/>
                          </a:solidFill>
                          <a:latin typeface="+mj-lt"/>
                          <a:ea typeface="+mn-ea"/>
                          <a:cs typeface="+mn-cs"/>
                        </a:rPr>
                        <a:t> </a:t>
                      </a:r>
                      <a:r>
                        <a:rPr kumimoji="0" lang="en-US" sz="1200" kern="1200" dirty="0" err="1" smtClean="0">
                          <a:solidFill>
                            <a:schemeClr val="dk1"/>
                          </a:solidFill>
                          <a:latin typeface="+mj-lt"/>
                          <a:ea typeface="+mn-ea"/>
                          <a:cs typeface="+mn-cs"/>
                        </a:rPr>
                        <a:t>клијената</a:t>
                      </a:r>
                      <a:endParaRPr lang="en-US" sz="1200" dirty="0">
                        <a:latin typeface="+mj-lt"/>
                      </a:endParaRPr>
                    </a:p>
                  </a:txBody>
                  <a:tcPr>
                    <a:lnR w="381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6">
                  <a:txBody>
                    <a:bodyPr/>
                    <a:lstStyle/>
                    <a:p>
                      <a:pPr algn="ctr"/>
                      <a:r>
                        <a:rPr kumimoji="0" lang="en-US" sz="1200" kern="1200" dirty="0" err="1" smtClean="0">
                          <a:solidFill>
                            <a:schemeClr val="dk1"/>
                          </a:solidFill>
                          <a:latin typeface="+mj-lt"/>
                          <a:ea typeface="+mn-ea"/>
                          <a:cs typeface="+mn-cs"/>
                        </a:rPr>
                        <a:t>Трајање</a:t>
                      </a:r>
                      <a:r>
                        <a:rPr kumimoji="0" lang="en-US" sz="1200" kern="1200" dirty="0" smtClean="0">
                          <a:solidFill>
                            <a:schemeClr val="dk1"/>
                          </a:solidFill>
                          <a:latin typeface="+mj-lt"/>
                          <a:ea typeface="+mn-ea"/>
                          <a:cs typeface="+mn-cs"/>
                        </a:rPr>
                        <a:t> </a:t>
                      </a:r>
                      <a:r>
                        <a:rPr kumimoji="0" lang="en-US" sz="1200" kern="1200" dirty="0" err="1" smtClean="0">
                          <a:solidFill>
                            <a:schemeClr val="dk1"/>
                          </a:solidFill>
                          <a:latin typeface="+mj-lt"/>
                          <a:ea typeface="+mn-ea"/>
                          <a:cs typeface="+mn-cs"/>
                        </a:rPr>
                        <a:t>услуге</a:t>
                      </a:r>
                      <a:r>
                        <a:rPr kumimoji="0" lang="en-US" sz="1200" kern="1200" dirty="0" smtClean="0">
                          <a:solidFill>
                            <a:schemeClr val="dk1"/>
                          </a:solidFill>
                          <a:latin typeface="+mj-lt"/>
                          <a:ea typeface="+mn-ea"/>
                          <a:cs typeface="+mn-cs"/>
                        </a:rPr>
                        <a:t> </a:t>
                      </a:r>
                      <a:r>
                        <a:rPr kumimoji="0" lang="en-US" sz="1200" kern="1200" dirty="0" err="1" smtClean="0">
                          <a:solidFill>
                            <a:schemeClr val="dk1"/>
                          </a:solidFill>
                          <a:latin typeface="+mj-lt"/>
                          <a:ea typeface="+mn-ea"/>
                          <a:cs typeface="+mn-cs"/>
                        </a:rPr>
                        <a:t>клијен</a:t>
                      </a:r>
                      <a:r>
                        <a:rPr kumimoji="0" lang="sr-Cyrl-CS" sz="1200" kern="1200" dirty="0" smtClean="0">
                          <a:solidFill>
                            <a:schemeClr val="dk1"/>
                          </a:solidFill>
                          <a:latin typeface="+mj-lt"/>
                          <a:ea typeface="+mn-ea"/>
                          <a:cs typeface="+mn-cs"/>
                        </a:rPr>
                        <a:t>а</a:t>
                      </a:r>
                      <a:r>
                        <a:rPr kumimoji="0" lang="en-US" sz="1200" kern="1200" dirty="0" err="1" smtClean="0">
                          <a:solidFill>
                            <a:schemeClr val="dk1"/>
                          </a:solidFill>
                          <a:latin typeface="+mj-lt"/>
                          <a:ea typeface="+mn-ea"/>
                          <a:cs typeface="+mn-cs"/>
                        </a:rPr>
                        <a:t>та</a:t>
                      </a:r>
                      <a:endParaRPr lang="en-US" sz="1200" dirty="0">
                        <a:latin typeface="+mj-lt"/>
                      </a:endParaRPr>
                    </a:p>
                  </a:txBody>
                  <a:tcPr>
                    <a:lnL w="381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marL="0" marR="0" algn="ctr">
                        <a:spcBef>
                          <a:spcPts val="0"/>
                        </a:spcBef>
                        <a:spcAft>
                          <a:spcPts val="0"/>
                        </a:spcAft>
                      </a:pPr>
                      <a:r>
                        <a:rPr lang="en-US" sz="900" dirty="0" err="1">
                          <a:latin typeface="+mj-lt"/>
                          <a:ea typeface="Times New Roman"/>
                          <a:cs typeface="Times New Roman"/>
                        </a:rPr>
                        <a:t>Клијент</a:t>
                      </a:r>
                      <a:endParaRPr lang="en-US" sz="900" dirty="0">
                        <a:latin typeface="+mj-lt"/>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j-lt"/>
                          <a:ea typeface="Times New Roman"/>
                          <a:cs typeface="Times New Roman"/>
                        </a:rPr>
                        <a:t>СИБ</a:t>
                      </a: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j-lt"/>
                          <a:ea typeface="Times New Roman"/>
                          <a:cs typeface="Times New Roman"/>
                        </a:rPr>
                        <a:t>Т</a:t>
                      </a: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latin typeface="+mj-lt"/>
                          <a:ea typeface="Times New Roman"/>
                          <a:cs typeface="Times New Roman"/>
                        </a:rPr>
                        <a:t>Клијент</a:t>
                      </a:r>
                      <a:endParaRPr lang="en-US" sz="900" dirty="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j-lt"/>
                          <a:ea typeface="Times New Roman"/>
                          <a:cs typeface="Times New Roman"/>
                        </a:rPr>
                        <a:t>СИБ</a:t>
                      </a: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j-lt"/>
                          <a:ea typeface="Times New Roman"/>
                          <a:cs typeface="Times New Roman"/>
                        </a:rPr>
                        <a:t>Т</a:t>
                      </a:r>
                    </a:p>
                  </a:txBody>
                  <a:tcPr marL="68580" marR="68580" marT="0" marB="0" anchor="ctr">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latin typeface="+mj-lt"/>
                          <a:ea typeface="Times New Roman"/>
                          <a:cs typeface="Times New Roman"/>
                        </a:rPr>
                        <a:t>Клијент</a:t>
                      </a:r>
                      <a:endParaRPr lang="en-US" sz="900" dirty="0">
                        <a:latin typeface="+mj-lt"/>
                        <a:ea typeface="Times New Roman"/>
                        <a:cs typeface="Times New Roman"/>
                      </a:endParaRPr>
                    </a:p>
                  </a:txBody>
                  <a:tcPr marL="68580" marR="68580" marT="0" marB="0" anchor="ctr">
                    <a:lnL w="381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j-lt"/>
                          <a:ea typeface="Times New Roman"/>
                          <a:cs typeface="Times New Roman"/>
                        </a:rPr>
                        <a:t>СИБ</a:t>
                      </a: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j-lt"/>
                          <a:ea typeface="Times New Roman"/>
                          <a:cs typeface="Times New Roman"/>
                        </a:rPr>
                        <a:t>Т</a:t>
                      </a: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latin typeface="+mj-lt"/>
                          <a:ea typeface="Times New Roman"/>
                          <a:cs typeface="Times New Roman"/>
                        </a:rPr>
                        <a:t>Клијент</a:t>
                      </a: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latin typeface="+mj-lt"/>
                          <a:ea typeface="Times New Roman"/>
                          <a:cs typeface="Times New Roman"/>
                        </a:rPr>
                        <a:t>СИБ</a:t>
                      </a: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a:latin typeface="+mj-lt"/>
                          <a:ea typeface="Times New Roman"/>
                          <a:cs typeface="Times New Roman"/>
                        </a:rPr>
                        <a:t>Т</a:t>
                      </a:r>
                    </a:p>
                  </a:txBody>
                  <a:tcPr marL="68580" marR="68580" marT="0" marB="0"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370840">
                <a:tc>
                  <a:txBody>
                    <a:bodyPr/>
                    <a:lstStyle/>
                    <a:p>
                      <a:pPr marL="0" marR="0" algn="ctr">
                        <a:spcBef>
                          <a:spcPts val="0"/>
                        </a:spcBef>
                        <a:spcAft>
                          <a:spcPts val="0"/>
                        </a:spcAft>
                      </a:pPr>
                      <a:r>
                        <a:rPr lang="en-US" sz="1000" dirty="0">
                          <a:latin typeface="+mj-lt"/>
                          <a:ea typeface="Times New Roman"/>
                          <a:cs typeface="Times New Roman"/>
                        </a:rPr>
                        <a:t>1</a:t>
                      </a: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sr-Cyrl-CS" sz="1000" dirty="0">
                          <a:latin typeface="+mj-lt"/>
                          <a:ea typeface="Times New Roman"/>
                          <a:cs typeface="Times New Roman"/>
                        </a:rPr>
                        <a:t>-</a:t>
                      </a:r>
                      <a:endParaRPr lang="en-US" sz="1000" dirty="0">
                        <a:latin typeface="+mj-lt"/>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sr-Cyrl-CS" sz="1000" dirty="0">
                          <a:latin typeface="+mj-lt"/>
                          <a:ea typeface="Times New Roman"/>
                          <a:cs typeface="Times New Roman"/>
                        </a:rPr>
                        <a:t>-</a:t>
                      </a:r>
                      <a:endParaRPr lang="en-US" sz="1000" dirty="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000" dirty="0">
                          <a:latin typeface="+mj-lt"/>
                          <a:ea typeface="Times New Roman"/>
                          <a:cs typeface="Times New Roman"/>
                        </a:rPr>
                        <a:t>1</a:t>
                      </a:r>
                      <a:r>
                        <a:rPr lang="sr-Cyrl-CS" sz="1000" dirty="0">
                          <a:latin typeface="+mj-lt"/>
                          <a:ea typeface="Times New Roman"/>
                          <a:cs typeface="Times New Roman"/>
                        </a:rPr>
                        <a:t>0</a:t>
                      </a:r>
                      <a:endParaRPr lang="en-US" sz="1000" dirty="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000" dirty="0">
                          <a:latin typeface="+mj-lt"/>
                          <a:ea typeface="Times New Roman"/>
                          <a:cs typeface="Times New Roman"/>
                        </a:rPr>
                        <a:t>880</a:t>
                      </a: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sr-Cyrl-CS" sz="1000">
                          <a:latin typeface="+mj-lt"/>
                          <a:ea typeface="Times New Roman"/>
                          <a:cs typeface="Times New Roman"/>
                        </a:rPr>
                        <a:t>30</a:t>
                      </a:r>
                      <a:endParaRPr lang="en-US" sz="1000">
                        <a:latin typeface="+mj-lt"/>
                        <a:ea typeface="Times New Roman"/>
                        <a:cs typeface="Times New Roman"/>
                      </a:endParaRPr>
                    </a:p>
                  </a:txBody>
                  <a:tcPr marL="68580" marR="68580" marT="0" marB="0" anchor="ctr">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000">
                          <a:latin typeface="+mj-lt"/>
                          <a:ea typeface="Times New Roman"/>
                          <a:cs typeface="Times New Roman"/>
                        </a:rPr>
                        <a:t>1</a:t>
                      </a:r>
                    </a:p>
                  </a:txBody>
                  <a:tcPr marL="68580" marR="68580" marT="0" marB="0" anchor="ctr">
                    <a:lnL w="381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000">
                          <a:latin typeface="+mj-lt"/>
                          <a:ea typeface="Times New Roman"/>
                          <a:cs typeface="Times New Roman"/>
                        </a:rPr>
                        <a:t>28</a:t>
                      </a: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000">
                          <a:latin typeface="+mj-lt"/>
                          <a:ea typeface="Times New Roman"/>
                          <a:cs typeface="Times New Roman"/>
                        </a:rPr>
                        <a:t>1</a:t>
                      </a:r>
                      <a:r>
                        <a:rPr lang="sr-Cyrl-CS" sz="1000">
                          <a:latin typeface="+mj-lt"/>
                          <a:ea typeface="Times New Roman"/>
                          <a:cs typeface="Times New Roman"/>
                        </a:rPr>
                        <a:t>5</a:t>
                      </a:r>
                      <a:endParaRPr lang="en-US" sz="100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000" dirty="0">
                          <a:latin typeface="+mj-lt"/>
                          <a:ea typeface="Times New Roman"/>
                          <a:cs typeface="Times New Roman"/>
                        </a:rPr>
                        <a:t>1</a:t>
                      </a:r>
                      <a:r>
                        <a:rPr lang="sr-Cyrl-CS" sz="1000" dirty="0">
                          <a:latin typeface="+mj-lt"/>
                          <a:ea typeface="Times New Roman"/>
                          <a:cs typeface="Times New Roman"/>
                        </a:rPr>
                        <a:t>0</a:t>
                      </a:r>
                      <a:endParaRPr lang="en-US" sz="1000" dirty="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000" dirty="0">
                          <a:latin typeface="+mj-lt"/>
                          <a:ea typeface="Times New Roman"/>
                          <a:cs typeface="Times New Roman"/>
                        </a:rPr>
                        <a:t>54</a:t>
                      </a: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000" dirty="0">
                          <a:latin typeface="+mj-lt"/>
                          <a:ea typeface="Times New Roman"/>
                          <a:cs typeface="Times New Roman"/>
                        </a:rPr>
                        <a:t>25</a:t>
                      </a:r>
                    </a:p>
                  </a:txBody>
                  <a:tcPr marL="68580" marR="68580" marT="0" marB="0" anchor="ctr">
                    <a:lnT w="28575" cap="flat" cmpd="sng" algn="ctr">
                      <a:solidFill>
                        <a:schemeClr val="bg1"/>
                      </a:solidFill>
                      <a:prstDash val="solid"/>
                      <a:round/>
                      <a:headEnd type="none" w="med" len="med"/>
                      <a:tailEnd type="none" w="med" len="med"/>
                    </a:lnT>
                  </a:tcPr>
                </a:tc>
              </a:tr>
              <a:tr h="370840">
                <a:tc>
                  <a:txBody>
                    <a:bodyPr/>
                    <a:lstStyle/>
                    <a:p>
                      <a:pPr marL="0" marR="0" algn="ctr">
                        <a:spcBef>
                          <a:spcPts val="0"/>
                        </a:spcBef>
                        <a:spcAft>
                          <a:spcPts val="0"/>
                        </a:spcAft>
                      </a:pPr>
                      <a:r>
                        <a:rPr lang="en-US" sz="1000">
                          <a:latin typeface="+mj-lt"/>
                          <a:ea typeface="Times New Roman"/>
                          <a:cs typeface="Times New Roman"/>
                        </a:rPr>
                        <a:t>2</a:t>
                      </a:r>
                    </a:p>
                  </a:txBody>
                  <a:tcPr marL="68580" marR="68580" marT="0" marB="0" anchor="ctr"/>
                </a:tc>
                <a:tc>
                  <a:txBody>
                    <a:bodyPr/>
                    <a:lstStyle/>
                    <a:p>
                      <a:pPr marL="0" marR="0" algn="ctr">
                        <a:spcBef>
                          <a:spcPts val="0"/>
                        </a:spcBef>
                        <a:spcAft>
                          <a:spcPts val="0"/>
                        </a:spcAft>
                      </a:pPr>
                      <a:r>
                        <a:rPr lang="sr-Cyrl-CS" sz="1000">
                          <a:latin typeface="+mj-lt"/>
                          <a:ea typeface="Times New Roman"/>
                          <a:cs typeface="Times New Roman"/>
                        </a:rPr>
                        <a:t>9</a:t>
                      </a:r>
                      <a:r>
                        <a:rPr lang="en-US" sz="1000">
                          <a:latin typeface="+mj-lt"/>
                          <a:ea typeface="Times New Roman"/>
                          <a:cs typeface="Times New Roman"/>
                        </a:rPr>
                        <a:t>27</a:t>
                      </a:r>
                    </a:p>
                  </a:txBody>
                  <a:tcPr marL="68580" marR="68580" marT="0" marB="0" anchor="ctr"/>
                </a:tc>
                <a:tc>
                  <a:txBody>
                    <a:bodyPr/>
                    <a:lstStyle/>
                    <a:p>
                      <a:pPr marL="0" marR="0" algn="ctr">
                        <a:spcBef>
                          <a:spcPts val="0"/>
                        </a:spcBef>
                        <a:spcAft>
                          <a:spcPts val="0"/>
                        </a:spcAft>
                      </a:pPr>
                      <a:r>
                        <a:rPr lang="sr-Cyrl-CS" sz="1000">
                          <a:latin typeface="+mj-lt"/>
                          <a:ea typeface="Times New Roman"/>
                          <a:cs typeface="Times New Roman"/>
                        </a:rPr>
                        <a:t>30</a:t>
                      </a:r>
                      <a:endParaRPr lang="en-US" sz="100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dirty="0">
                          <a:latin typeface="+mj-lt"/>
                          <a:ea typeface="Times New Roman"/>
                          <a:cs typeface="Times New Roman"/>
                        </a:rPr>
                        <a:t>1</a:t>
                      </a:r>
                      <a:r>
                        <a:rPr lang="sr-Cyrl-CS" sz="1000" dirty="0">
                          <a:latin typeface="+mj-lt"/>
                          <a:ea typeface="Times New Roman"/>
                          <a:cs typeface="Times New Roman"/>
                        </a:rPr>
                        <a:t>1</a:t>
                      </a:r>
                      <a:endParaRPr lang="en-US" sz="1000" dirty="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sr-Cyrl-CS" sz="1000" dirty="0">
                          <a:latin typeface="+mj-lt"/>
                          <a:ea typeface="Times New Roman"/>
                          <a:cs typeface="Times New Roman"/>
                        </a:rPr>
                        <a:t>012</a:t>
                      </a:r>
                      <a:endParaRPr lang="en-US" sz="1000" dirty="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sr-Cyrl-CS" sz="1000" dirty="0">
                          <a:latin typeface="+mj-lt"/>
                          <a:ea typeface="Times New Roman"/>
                          <a:cs typeface="Times New Roman"/>
                        </a:rPr>
                        <a:t>15</a:t>
                      </a:r>
                      <a:endParaRPr lang="en-US" sz="1000" dirty="0">
                        <a:latin typeface="+mj-lt"/>
                        <a:ea typeface="Times New Roman"/>
                        <a:cs typeface="Times New Roman"/>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a:latin typeface="+mj-lt"/>
                          <a:ea typeface="Times New Roman"/>
                          <a:cs typeface="Times New Roman"/>
                        </a:rPr>
                        <a:t>2</a:t>
                      </a:r>
                    </a:p>
                  </a:txBody>
                  <a:tcPr marL="68580" marR="68580" marT="0" marB="0" anchor="ctr">
                    <a:lnL w="38100"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000">
                          <a:latin typeface="+mj-lt"/>
                          <a:ea typeface="Times New Roman"/>
                          <a:cs typeface="Times New Roman"/>
                        </a:rPr>
                        <a:t>03</a:t>
                      </a:r>
                    </a:p>
                  </a:txBody>
                  <a:tcPr marL="68580" marR="68580" marT="0" marB="0" anchor="ctr"/>
                </a:tc>
                <a:tc>
                  <a:txBody>
                    <a:bodyPr/>
                    <a:lstStyle/>
                    <a:p>
                      <a:pPr marL="0" marR="0" algn="ctr">
                        <a:spcBef>
                          <a:spcPts val="0"/>
                        </a:spcBef>
                        <a:spcAft>
                          <a:spcPts val="0"/>
                        </a:spcAft>
                      </a:pPr>
                      <a:r>
                        <a:rPr lang="en-US" sz="1000">
                          <a:latin typeface="+mj-lt"/>
                          <a:ea typeface="Times New Roman"/>
                          <a:cs typeface="Times New Roman"/>
                        </a:rPr>
                        <a:t>05</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a:latin typeface="+mj-lt"/>
                          <a:ea typeface="Times New Roman"/>
                          <a:cs typeface="Times New Roman"/>
                        </a:rPr>
                        <a:t>1</a:t>
                      </a:r>
                      <a:r>
                        <a:rPr lang="sr-Cyrl-CS" sz="1000">
                          <a:latin typeface="+mj-lt"/>
                          <a:ea typeface="Times New Roman"/>
                          <a:cs typeface="Times New Roman"/>
                        </a:rPr>
                        <a:t>1</a:t>
                      </a:r>
                      <a:endParaRPr lang="en-US" sz="100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000">
                          <a:latin typeface="+mj-lt"/>
                          <a:ea typeface="Times New Roman"/>
                          <a:cs typeface="Times New Roman"/>
                        </a:rPr>
                        <a:t>72</a:t>
                      </a:r>
                    </a:p>
                  </a:txBody>
                  <a:tcPr marL="68580" marR="68580" marT="0" marB="0" anchor="ctr"/>
                </a:tc>
                <a:tc>
                  <a:txBody>
                    <a:bodyPr/>
                    <a:lstStyle/>
                    <a:p>
                      <a:pPr marL="0" marR="0" algn="ctr">
                        <a:spcBef>
                          <a:spcPts val="0"/>
                        </a:spcBef>
                        <a:spcAft>
                          <a:spcPts val="0"/>
                        </a:spcAft>
                      </a:pPr>
                      <a:r>
                        <a:rPr lang="en-US" sz="1000">
                          <a:latin typeface="+mj-lt"/>
                          <a:ea typeface="Times New Roman"/>
                          <a:cs typeface="Times New Roman"/>
                        </a:rPr>
                        <a:t>25</a:t>
                      </a:r>
                    </a:p>
                  </a:txBody>
                  <a:tcPr marL="68580" marR="68580" marT="0" marB="0" anchor="ctr"/>
                </a:tc>
              </a:tr>
              <a:tr h="370840">
                <a:tc>
                  <a:txBody>
                    <a:bodyPr/>
                    <a:lstStyle/>
                    <a:p>
                      <a:pPr marL="0" marR="0" algn="ctr">
                        <a:spcBef>
                          <a:spcPts val="0"/>
                        </a:spcBef>
                        <a:spcAft>
                          <a:spcPts val="0"/>
                        </a:spcAft>
                      </a:pPr>
                      <a:r>
                        <a:rPr lang="en-US" sz="1000">
                          <a:latin typeface="+mj-lt"/>
                          <a:ea typeface="Times New Roman"/>
                          <a:cs typeface="Times New Roman"/>
                        </a:rPr>
                        <a:t>3</a:t>
                      </a:r>
                    </a:p>
                  </a:txBody>
                  <a:tcPr marL="68580" marR="68580" marT="0" marB="0" anchor="ctr"/>
                </a:tc>
                <a:tc>
                  <a:txBody>
                    <a:bodyPr/>
                    <a:lstStyle/>
                    <a:p>
                      <a:pPr marL="0" marR="0" algn="ctr">
                        <a:spcBef>
                          <a:spcPts val="0"/>
                        </a:spcBef>
                        <a:spcAft>
                          <a:spcPts val="0"/>
                        </a:spcAft>
                      </a:pPr>
                      <a:r>
                        <a:rPr lang="en-US" sz="1000">
                          <a:latin typeface="+mj-lt"/>
                          <a:ea typeface="Times New Roman"/>
                          <a:cs typeface="Times New Roman"/>
                        </a:rPr>
                        <a:t>698</a:t>
                      </a:r>
                    </a:p>
                  </a:txBody>
                  <a:tcPr marL="68580" marR="68580" marT="0" marB="0" anchor="ctr"/>
                </a:tc>
                <a:tc>
                  <a:txBody>
                    <a:bodyPr/>
                    <a:lstStyle/>
                    <a:p>
                      <a:pPr marL="0" marR="0" algn="ctr">
                        <a:spcBef>
                          <a:spcPts val="0"/>
                        </a:spcBef>
                        <a:spcAft>
                          <a:spcPts val="0"/>
                        </a:spcAft>
                      </a:pPr>
                      <a:r>
                        <a:rPr lang="sr-Cyrl-CS" sz="1000">
                          <a:latin typeface="+mj-lt"/>
                          <a:ea typeface="Times New Roman"/>
                          <a:cs typeface="Times New Roman"/>
                        </a:rPr>
                        <a:t>25</a:t>
                      </a:r>
                      <a:endParaRPr lang="en-US" sz="100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a:latin typeface="+mj-lt"/>
                          <a:ea typeface="Times New Roman"/>
                          <a:cs typeface="Times New Roman"/>
                        </a:rPr>
                        <a:t>1</a:t>
                      </a:r>
                      <a:r>
                        <a:rPr lang="sr-Cyrl-CS" sz="1000">
                          <a:latin typeface="+mj-lt"/>
                          <a:ea typeface="Times New Roman"/>
                          <a:cs typeface="Times New Roman"/>
                        </a:rPr>
                        <a:t>2</a:t>
                      </a:r>
                      <a:endParaRPr lang="en-US" sz="100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000" dirty="0">
                          <a:latin typeface="+mj-lt"/>
                          <a:ea typeface="Times New Roman"/>
                          <a:cs typeface="Times New Roman"/>
                        </a:rPr>
                        <a:t>8</a:t>
                      </a:r>
                      <a:r>
                        <a:rPr lang="sr-Cyrl-CS" sz="1000" dirty="0">
                          <a:latin typeface="+mj-lt"/>
                          <a:ea typeface="Times New Roman"/>
                          <a:cs typeface="Times New Roman"/>
                        </a:rPr>
                        <a:t>30</a:t>
                      </a:r>
                      <a:endParaRPr lang="en-US" sz="1000" dirty="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sr-Cyrl-CS" sz="1000" dirty="0">
                          <a:latin typeface="+mj-lt"/>
                          <a:ea typeface="Times New Roman"/>
                          <a:cs typeface="Times New Roman"/>
                        </a:rPr>
                        <a:t>30</a:t>
                      </a:r>
                      <a:endParaRPr lang="en-US" sz="1000" dirty="0">
                        <a:latin typeface="+mj-lt"/>
                        <a:ea typeface="Times New Roman"/>
                        <a:cs typeface="Times New Roman"/>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dirty="0">
                          <a:latin typeface="+mj-lt"/>
                          <a:ea typeface="Times New Roman"/>
                          <a:cs typeface="Times New Roman"/>
                        </a:rPr>
                        <a:t>3</a:t>
                      </a:r>
                    </a:p>
                  </a:txBody>
                  <a:tcPr marL="68580" marR="68580" marT="0" marB="0" anchor="ctr">
                    <a:lnL w="38100"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000">
                          <a:latin typeface="+mj-lt"/>
                          <a:ea typeface="Times New Roman"/>
                          <a:cs typeface="Times New Roman"/>
                        </a:rPr>
                        <a:t>29</a:t>
                      </a:r>
                    </a:p>
                  </a:txBody>
                  <a:tcPr marL="68580" marR="68580" marT="0" marB="0" anchor="ctr"/>
                </a:tc>
                <a:tc>
                  <a:txBody>
                    <a:bodyPr/>
                    <a:lstStyle/>
                    <a:p>
                      <a:pPr marL="0" marR="0" algn="ctr">
                        <a:spcBef>
                          <a:spcPts val="0"/>
                        </a:spcBef>
                        <a:spcAft>
                          <a:spcPts val="0"/>
                        </a:spcAft>
                      </a:pPr>
                      <a:r>
                        <a:rPr lang="en-US" sz="1000">
                          <a:latin typeface="+mj-lt"/>
                          <a:ea typeface="Times New Roman"/>
                          <a:cs typeface="Times New Roman"/>
                        </a:rPr>
                        <a:t>15</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a:latin typeface="+mj-lt"/>
                          <a:ea typeface="Times New Roman"/>
                          <a:cs typeface="Times New Roman"/>
                        </a:rPr>
                        <a:t>1</a:t>
                      </a:r>
                      <a:r>
                        <a:rPr lang="sr-Cyrl-CS" sz="1000">
                          <a:latin typeface="+mj-lt"/>
                          <a:ea typeface="Times New Roman"/>
                          <a:cs typeface="Times New Roman"/>
                        </a:rPr>
                        <a:t>2</a:t>
                      </a:r>
                      <a:endParaRPr lang="en-US" sz="100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000">
                          <a:latin typeface="+mj-lt"/>
                          <a:ea typeface="Times New Roman"/>
                          <a:cs typeface="Times New Roman"/>
                        </a:rPr>
                        <a:t>67</a:t>
                      </a:r>
                    </a:p>
                  </a:txBody>
                  <a:tcPr marL="68580" marR="68580" marT="0" marB="0" anchor="ctr"/>
                </a:tc>
                <a:tc>
                  <a:txBody>
                    <a:bodyPr/>
                    <a:lstStyle/>
                    <a:p>
                      <a:pPr marL="0" marR="0" algn="ctr">
                        <a:spcBef>
                          <a:spcPts val="0"/>
                        </a:spcBef>
                        <a:spcAft>
                          <a:spcPts val="0"/>
                        </a:spcAft>
                      </a:pPr>
                      <a:r>
                        <a:rPr lang="en-US" sz="1000">
                          <a:latin typeface="+mj-lt"/>
                          <a:ea typeface="Times New Roman"/>
                          <a:cs typeface="Times New Roman"/>
                        </a:rPr>
                        <a:t>25</a:t>
                      </a:r>
                    </a:p>
                  </a:txBody>
                  <a:tcPr marL="68580" marR="68580" marT="0" marB="0" anchor="ctr"/>
                </a:tc>
              </a:tr>
              <a:tr h="370840">
                <a:tc>
                  <a:txBody>
                    <a:bodyPr/>
                    <a:lstStyle/>
                    <a:p>
                      <a:pPr marL="0" marR="0" algn="ctr">
                        <a:spcBef>
                          <a:spcPts val="0"/>
                        </a:spcBef>
                        <a:spcAft>
                          <a:spcPts val="0"/>
                        </a:spcAft>
                      </a:pPr>
                      <a:r>
                        <a:rPr lang="en-US" sz="1000">
                          <a:latin typeface="+mj-lt"/>
                          <a:ea typeface="Times New Roman"/>
                          <a:cs typeface="Times New Roman"/>
                        </a:rPr>
                        <a:t>4</a:t>
                      </a:r>
                    </a:p>
                  </a:txBody>
                  <a:tcPr marL="68580" marR="68580" marT="0" marB="0" anchor="ctr"/>
                </a:tc>
                <a:tc>
                  <a:txBody>
                    <a:bodyPr/>
                    <a:lstStyle/>
                    <a:p>
                      <a:pPr marL="0" marR="0" algn="ctr">
                        <a:spcBef>
                          <a:spcPts val="0"/>
                        </a:spcBef>
                        <a:spcAft>
                          <a:spcPts val="0"/>
                        </a:spcAft>
                      </a:pPr>
                      <a:r>
                        <a:rPr lang="en-US" sz="1000">
                          <a:latin typeface="+mj-lt"/>
                          <a:ea typeface="Times New Roman"/>
                          <a:cs typeface="Times New Roman"/>
                        </a:rPr>
                        <a:t>732</a:t>
                      </a:r>
                    </a:p>
                  </a:txBody>
                  <a:tcPr marL="68580" marR="68580" marT="0" marB="0" anchor="ctr"/>
                </a:tc>
                <a:tc>
                  <a:txBody>
                    <a:bodyPr/>
                    <a:lstStyle/>
                    <a:p>
                      <a:pPr marL="0" marR="0" algn="ctr">
                        <a:spcBef>
                          <a:spcPts val="0"/>
                        </a:spcBef>
                        <a:spcAft>
                          <a:spcPts val="0"/>
                        </a:spcAft>
                      </a:pPr>
                      <a:r>
                        <a:rPr lang="sr-Cyrl-CS" sz="1000">
                          <a:latin typeface="+mj-lt"/>
                          <a:ea typeface="Times New Roman"/>
                          <a:cs typeface="Times New Roman"/>
                        </a:rPr>
                        <a:t>25</a:t>
                      </a:r>
                      <a:endParaRPr lang="en-US" sz="100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a:latin typeface="+mj-lt"/>
                          <a:ea typeface="Times New Roman"/>
                          <a:cs typeface="Times New Roman"/>
                        </a:rPr>
                        <a:t>1</a:t>
                      </a:r>
                      <a:r>
                        <a:rPr lang="sr-Cyrl-CS" sz="1000">
                          <a:latin typeface="+mj-lt"/>
                          <a:ea typeface="Times New Roman"/>
                          <a:cs typeface="Times New Roman"/>
                        </a:rPr>
                        <a:t>3</a:t>
                      </a:r>
                      <a:endParaRPr lang="en-US" sz="100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000">
                          <a:latin typeface="+mj-lt"/>
                          <a:ea typeface="Times New Roman"/>
                          <a:cs typeface="Times New Roman"/>
                        </a:rPr>
                        <a:t>098</a:t>
                      </a:r>
                    </a:p>
                  </a:txBody>
                  <a:tcPr marL="68580" marR="68580" marT="0" marB="0" anchor="ctr"/>
                </a:tc>
                <a:tc>
                  <a:txBody>
                    <a:bodyPr/>
                    <a:lstStyle/>
                    <a:p>
                      <a:pPr marL="0" marR="0" algn="ctr">
                        <a:spcBef>
                          <a:spcPts val="0"/>
                        </a:spcBef>
                        <a:spcAft>
                          <a:spcPts val="0"/>
                        </a:spcAft>
                      </a:pPr>
                      <a:r>
                        <a:rPr lang="en-US" sz="1000">
                          <a:latin typeface="+mj-lt"/>
                          <a:ea typeface="Times New Roman"/>
                          <a:cs typeface="Times New Roman"/>
                        </a:rPr>
                        <a:t>1</a:t>
                      </a:r>
                      <a:r>
                        <a:rPr lang="sr-Cyrl-CS" sz="1000">
                          <a:latin typeface="+mj-lt"/>
                          <a:ea typeface="Times New Roman"/>
                          <a:cs typeface="Times New Roman"/>
                        </a:rPr>
                        <a:t>5</a:t>
                      </a:r>
                      <a:endParaRPr lang="en-US" sz="1000">
                        <a:latin typeface="+mj-lt"/>
                        <a:ea typeface="Times New Roman"/>
                        <a:cs typeface="Times New Roman"/>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dirty="0">
                          <a:latin typeface="+mj-lt"/>
                          <a:ea typeface="Times New Roman"/>
                          <a:cs typeface="Times New Roman"/>
                        </a:rPr>
                        <a:t>4</a:t>
                      </a:r>
                    </a:p>
                  </a:txBody>
                  <a:tcPr marL="68580" marR="68580" marT="0" marB="0" anchor="ctr">
                    <a:lnL w="38100"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000" dirty="0">
                          <a:latin typeface="+mj-lt"/>
                          <a:ea typeface="Times New Roman"/>
                          <a:cs typeface="Times New Roman"/>
                        </a:rPr>
                        <a:t>53</a:t>
                      </a:r>
                    </a:p>
                  </a:txBody>
                  <a:tcPr marL="68580" marR="68580" marT="0" marB="0" anchor="ctr"/>
                </a:tc>
                <a:tc>
                  <a:txBody>
                    <a:bodyPr/>
                    <a:lstStyle/>
                    <a:p>
                      <a:pPr marL="0" marR="0" algn="ctr">
                        <a:spcBef>
                          <a:spcPts val="0"/>
                        </a:spcBef>
                        <a:spcAft>
                          <a:spcPts val="0"/>
                        </a:spcAft>
                      </a:pPr>
                      <a:r>
                        <a:rPr lang="en-US" sz="1000" dirty="0">
                          <a:latin typeface="+mj-lt"/>
                          <a:ea typeface="Times New Roman"/>
                          <a:cs typeface="Times New Roman"/>
                        </a:rPr>
                        <a:t>2</a:t>
                      </a:r>
                      <a:r>
                        <a:rPr lang="sr-Cyrl-CS" sz="1000" dirty="0">
                          <a:latin typeface="+mj-lt"/>
                          <a:ea typeface="Times New Roman"/>
                          <a:cs typeface="Times New Roman"/>
                        </a:rPr>
                        <a:t>5</a:t>
                      </a:r>
                      <a:endParaRPr lang="en-US" sz="1000" dirty="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a:latin typeface="+mj-lt"/>
                          <a:ea typeface="Times New Roman"/>
                          <a:cs typeface="Times New Roman"/>
                        </a:rPr>
                        <a:t>1</a:t>
                      </a:r>
                      <a:r>
                        <a:rPr lang="sr-Cyrl-CS" sz="1000">
                          <a:latin typeface="+mj-lt"/>
                          <a:ea typeface="Times New Roman"/>
                          <a:cs typeface="Times New Roman"/>
                        </a:rPr>
                        <a:t>3</a:t>
                      </a:r>
                      <a:endParaRPr lang="en-US" sz="100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000">
                          <a:latin typeface="+mj-lt"/>
                          <a:ea typeface="Times New Roman"/>
                          <a:cs typeface="Times New Roman"/>
                        </a:rPr>
                        <a:t>79</a:t>
                      </a:r>
                    </a:p>
                  </a:txBody>
                  <a:tcPr marL="68580" marR="68580" marT="0" marB="0" anchor="ctr"/>
                </a:tc>
                <a:tc>
                  <a:txBody>
                    <a:bodyPr/>
                    <a:lstStyle/>
                    <a:p>
                      <a:pPr marL="0" marR="0" algn="ctr">
                        <a:spcBef>
                          <a:spcPts val="0"/>
                        </a:spcBef>
                        <a:spcAft>
                          <a:spcPts val="0"/>
                        </a:spcAft>
                      </a:pPr>
                      <a:r>
                        <a:rPr lang="en-US" sz="1000">
                          <a:latin typeface="+mj-lt"/>
                          <a:ea typeface="Times New Roman"/>
                          <a:cs typeface="Times New Roman"/>
                        </a:rPr>
                        <a:t>25</a:t>
                      </a:r>
                    </a:p>
                  </a:txBody>
                  <a:tcPr marL="68580" marR="68580" marT="0" marB="0" anchor="ctr"/>
                </a:tc>
              </a:tr>
              <a:tr h="370840">
                <a:tc>
                  <a:txBody>
                    <a:bodyPr/>
                    <a:lstStyle/>
                    <a:p>
                      <a:pPr marL="0" marR="0" algn="ctr">
                        <a:spcBef>
                          <a:spcPts val="0"/>
                        </a:spcBef>
                        <a:spcAft>
                          <a:spcPts val="0"/>
                        </a:spcAft>
                      </a:pPr>
                      <a:r>
                        <a:rPr lang="en-US" sz="1000">
                          <a:latin typeface="+mj-lt"/>
                          <a:ea typeface="Times New Roman"/>
                          <a:cs typeface="Times New Roman"/>
                        </a:rPr>
                        <a:t>5</a:t>
                      </a:r>
                    </a:p>
                  </a:txBody>
                  <a:tcPr marL="68580" marR="68580" marT="0" marB="0" anchor="ctr"/>
                </a:tc>
                <a:tc>
                  <a:txBody>
                    <a:bodyPr/>
                    <a:lstStyle/>
                    <a:p>
                      <a:pPr marL="0" marR="0" algn="ctr">
                        <a:spcBef>
                          <a:spcPts val="0"/>
                        </a:spcBef>
                        <a:spcAft>
                          <a:spcPts val="0"/>
                        </a:spcAft>
                      </a:pPr>
                      <a:r>
                        <a:rPr lang="en-US" sz="1000">
                          <a:latin typeface="+mj-lt"/>
                          <a:ea typeface="Times New Roman"/>
                          <a:cs typeface="Times New Roman"/>
                        </a:rPr>
                        <a:t>701</a:t>
                      </a:r>
                    </a:p>
                  </a:txBody>
                  <a:tcPr marL="68580" marR="68580" marT="0" marB="0" anchor="ctr"/>
                </a:tc>
                <a:tc>
                  <a:txBody>
                    <a:bodyPr/>
                    <a:lstStyle/>
                    <a:p>
                      <a:pPr marL="0" marR="0" algn="ctr">
                        <a:spcBef>
                          <a:spcPts val="0"/>
                        </a:spcBef>
                        <a:spcAft>
                          <a:spcPts val="0"/>
                        </a:spcAft>
                      </a:pPr>
                      <a:r>
                        <a:rPr lang="sr-Cyrl-CS" sz="1000">
                          <a:latin typeface="+mj-lt"/>
                          <a:ea typeface="Times New Roman"/>
                          <a:cs typeface="Times New Roman"/>
                        </a:rPr>
                        <a:t>25</a:t>
                      </a:r>
                      <a:endParaRPr lang="en-US" sz="100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a:latin typeface="+mj-lt"/>
                          <a:ea typeface="Times New Roman"/>
                          <a:cs typeface="Times New Roman"/>
                        </a:rPr>
                        <a:t>1</a:t>
                      </a:r>
                      <a:r>
                        <a:rPr lang="sr-Cyrl-CS" sz="1000">
                          <a:latin typeface="+mj-lt"/>
                          <a:ea typeface="Times New Roman"/>
                          <a:cs typeface="Times New Roman"/>
                        </a:rPr>
                        <a:t>4</a:t>
                      </a:r>
                      <a:endParaRPr lang="en-US" sz="100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000">
                          <a:latin typeface="+mj-lt"/>
                          <a:ea typeface="Times New Roman"/>
                          <a:cs typeface="Times New Roman"/>
                        </a:rPr>
                        <a:t>852</a:t>
                      </a:r>
                    </a:p>
                  </a:txBody>
                  <a:tcPr marL="68580" marR="68580" marT="0" marB="0" anchor="ctr"/>
                </a:tc>
                <a:tc>
                  <a:txBody>
                    <a:bodyPr/>
                    <a:lstStyle/>
                    <a:p>
                      <a:pPr marL="0" marR="0" algn="ctr">
                        <a:spcBef>
                          <a:spcPts val="0"/>
                        </a:spcBef>
                        <a:spcAft>
                          <a:spcPts val="0"/>
                        </a:spcAft>
                      </a:pPr>
                      <a:r>
                        <a:rPr lang="sr-Cyrl-CS" sz="1000">
                          <a:latin typeface="+mj-lt"/>
                          <a:ea typeface="Times New Roman"/>
                          <a:cs typeface="Times New Roman"/>
                        </a:rPr>
                        <a:t>30</a:t>
                      </a:r>
                      <a:endParaRPr lang="en-US" sz="1000">
                        <a:latin typeface="+mj-lt"/>
                        <a:ea typeface="Times New Roman"/>
                        <a:cs typeface="Times New Roman"/>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a:latin typeface="+mj-lt"/>
                          <a:ea typeface="Times New Roman"/>
                          <a:cs typeface="Times New Roman"/>
                        </a:rPr>
                        <a:t>5</a:t>
                      </a:r>
                    </a:p>
                  </a:txBody>
                  <a:tcPr marL="68580" marR="68580" marT="0" marB="0" anchor="ctr">
                    <a:lnL w="38100"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000" dirty="0">
                          <a:latin typeface="+mj-lt"/>
                          <a:ea typeface="Times New Roman"/>
                          <a:cs typeface="Times New Roman"/>
                        </a:rPr>
                        <a:t>78</a:t>
                      </a:r>
                    </a:p>
                  </a:txBody>
                  <a:tcPr marL="68580" marR="68580" marT="0" marB="0" anchor="ctr"/>
                </a:tc>
                <a:tc>
                  <a:txBody>
                    <a:bodyPr/>
                    <a:lstStyle/>
                    <a:p>
                      <a:pPr marL="0" marR="0" algn="ctr">
                        <a:spcBef>
                          <a:spcPts val="0"/>
                        </a:spcBef>
                        <a:spcAft>
                          <a:spcPts val="0"/>
                        </a:spcAft>
                      </a:pPr>
                      <a:r>
                        <a:rPr lang="sr-Cyrl-CS" sz="1000" dirty="0">
                          <a:latin typeface="+mj-lt"/>
                          <a:ea typeface="Times New Roman"/>
                          <a:cs typeface="Times New Roman"/>
                        </a:rPr>
                        <a:t>25</a:t>
                      </a:r>
                      <a:endParaRPr lang="en-US" sz="1000" dirty="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dirty="0">
                          <a:latin typeface="+mj-lt"/>
                          <a:ea typeface="Times New Roman"/>
                          <a:cs typeface="Times New Roman"/>
                        </a:rPr>
                        <a:t>1</a:t>
                      </a:r>
                      <a:r>
                        <a:rPr lang="sr-Cyrl-CS" sz="1000" dirty="0">
                          <a:latin typeface="+mj-lt"/>
                          <a:ea typeface="Times New Roman"/>
                          <a:cs typeface="Times New Roman"/>
                        </a:rPr>
                        <a:t>4</a:t>
                      </a:r>
                      <a:endParaRPr lang="en-US" sz="1000" dirty="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000">
                          <a:latin typeface="+mj-lt"/>
                          <a:ea typeface="Times New Roman"/>
                          <a:cs typeface="Times New Roman"/>
                        </a:rPr>
                        <a:t>95</a:t>
                      </a:r>
                    </a:p>
                  </a:txBody>
                  <a:tcPr marL="68580" marR="68580" marT="0" marB="0" anchor="ctr"/>
                </a:tc>
                <a:tc>
                  <a:txBody>
                    <a:bodyPr/>
                    <a:lstStyle/>
                    <a:p>
                      <a:pPr marL="0" marR="0" algn="ctr">
                        <a:spcBef>
                          <a:spcPts val="0"/>
                        </a:spcBef>
                        <a:spcAft>
                          <a:spcPts val="0"/>
                        </a:spcAft>
                      </a:pPr>
                      <a:r>
                        <a:rPr lang="en-US" sz="1000">
                          <a:latin typeface="+mj-lt"/>
                          <a:ea typeface="Times New Roman"/>
                          <a:cs typeface="Times New Roman"/>
                        </a:rPr>
                        <a:t>35</a:t>
                      </a:r>
                    </a:p>
                  </a:txBody>
                  <a:tcPr marL="68580" marR="68580" marT="0" marB="0" anchor="ctr"/>
                </a:tc>
              </a:tr>
              <a:tr h="370840">
                <a:tc>
                  <a:txBody>
                    <a:bodyPr/>
                    <a:lstStyle/>
                    <a:p>
                      <a:pPr marL="0" marR="0" algn="ctr">
                        <a:spcBef>
                          <a:spcPts val="0"/>
                        </a:spcBef>
                        <a:spcAft>
                          <a:spcPts val="0"/>
                        </a:spcAft>
                      </a:pPr>
                      <a:r>
                        <a:rPr lang="en-US" sz="1000">
                          <a:latin typeface="+mj-lt"/>
                          <a:ea typeface="Times New Roman"/>
                          <a:cs typeface="Times New Roman"/>
                        </a:rPr>
                        <a:t>6</a:t>
                      </a:r>
                    </a:p>
                  </a:txBody>
                  <a:tcPr marL="68580" marR="68580" marT="0" marB="0" anchor="ctr"/>
                </a:tc>
                <a:tc>
                  <a:txBody>
                    <a:bodyPr/>
                    <a:lstStyle/>
                    <a:p>
                      <a:pPr marL="0" marR="0" algn="ctr">
                        <a:spcBef>
                          <a:spcPts val="0"/>
                        </a:spcBef>
                        <a:spcAft>
                          <a:spcPts val="0"/>
                        </a:spcAft>
                      </a:pPr>
                      <a:r>
                        <a:rPr lang="en-US" sz="1000">
                          <a:latin typeface="+mj-lt"/>
                          <a:ea typeface="Times New Roman"/>
                          <a:cs typeface="Times New Roman"/>
                        </a:rPr>
                        <a:t>502</a:t>
                      </a:r>
                    </a:p>
                  </a:txBody>
                  <a:tcPr marL="68580" marR="68580" marT="0" marB="0" anchor="ctr"/>
                </a:tc>
                <a:tc>
                  <a:txBody>
                    <a:bodyPr/>
                    <a:lstStyle/>
                    <a:p>
                      <a:pPr marL="0" marR="0" algn="ctr">
                        <a:spcBef>
                          <a:spcPts val="0"/>
                        </a:spcBef>
                        <a:spcAft>
                          <a:spcPts val="0"/>
                        </a:spcAft>
                      </a:pPr>
                      <a:r>
                        <a:rPr lang="sr-Cyrl-CS" sz="1000">
                          <a:latin typeface="+mj-lt"/>
                          <a:ea typeface="Times New Roman"/>
                          <a:cs typeface="Times New Roman"/>
                        </a:rPr>
                        <a:t>25</a:t>
                      </a:r>
                      <a:endParaRPr lang="en-US" sz="100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a:latin typeface="+mj-lt"/>
                          <a:ea typeface="Times New Roman"/>
                          <a:cs typeface="Times New Roman"/>
                        </a:rPr>
                        <a:t>1</a:t>
                      </a:r>
                      <a:r>
                        <a:rPr lang="sr-Cyrl-CS" sz="1000">
                          <a:latin typeface="+mj-lt"/>
                          <a:ea typeface="Times New Roman"/>
                          <a:cs typeface="Times New Roman"/>
                        </a:rPr>
                        <a:t>5</a:t>
                      </a:r>
                      <a:endParaRPr lang="en-US" sz="100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000">
                          <a:latin typeface="+mj-lt"/>
                          <a:ea typeface="Times New Roman"/>
                          <a:cs typeface="Times New Roman"/>
                        </a:rPr>
                        <a:t>5</a:t>
                      </a:r>
                      <a:r>
                        <a:rPr lang="sr-Cyrl-CS" sz="1000">
                          <a:latin typeface="+mj-lt"/>
                          <a:ea typeface="Times New Roman"/>
                          <a:cs typeface="Times New Roman"/>
                        </a:rPr>
                        <a:t>82</a:t>
                      </a:r>
                      <a:endParaRPr lang="en-US" sz="100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sr-Cyrl-CS" sz="1000">
                          <a:latin typeface="+mj-lt"/>
                          <a:ea typeface="Times New Roman"/>
                          <a:cs typeface="Times New Roman"/>
                        </a:rPr>
                        <a:t>25</a:t>
                      </a:r>
                      <a:endParaRPr lang="en-US" sz="1000">
                        <a:latin typeface="+mj-lt"/>
                        <a:ea typeface="Times New Roman"/>
                        <a:cs typeface="Times New Roman"/>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a:latin typeface="+mj-lt"/>
                          <a:ea typeface="Times New Roman"/>
                          <a:cs typeface="Times New Roman"/>
                        </a:rPr>
                        <a:t>6</a:t>
                      </a:r>
                    </a:p>
                  </a:txBody>
                  <a:tcPr marL="68580" marR="68580" marT="0" marB="0" anchor="ctr">
                    <a:lnL w="38100"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000">
                          <a:latin typeface="+mj-lt"/>
                          <a:ea typeface="Times New Roman"/>
                          <a:cs typeface="Times New Roman"/>
                        </a:rPr>
                        <a:t>12</a:t>
                      </a:r>
                    </a:p>
                  </a:txBody>
                  <a:tcPr marL="68580" marR="68580" marT="0" marB="0" anchor="ctr"/>
                </a:tc>
                <a:tc>
                  <a:txBody>
                    <a:bodyPr/>
                    <a:lstStyle/>
                    <a:p>
                      <a:pPr marL="0" marR="0" algn="ctr">
                        <a:spcBef>
                          <a:spcPts val="0"/>
                        </a:spcBef>
                        <a:spcAft>
                          <a:spcPts val="0"/>
                        </a:spcAft>
                      </a:pPr>
                      <a:r>
                        <a:rPr lang="en-US" sz="1000" dirty="0">
                          <a:latin typeface="+mj-lt"/>
                          <a:ea typeface="Times New Roman"/>
                          <a:cs typeface="Times New Roman"/>
                        </a:rPr>
                        <a:t>05</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dirty="0">
                          <a:latin typeface="+mj-lt"/>
                          <a:ea typeface="Times New Roman"/>
                          <a:cs typeface="Times New Roman"/>
                        </a:rPr>
                        <a:t>1</a:t>
                      </a:r>
                      <a:r>
                        <a:rPr lang="sr-Cyrl-CS" sz="1000" dirty="0">
                          <a:latin typeface="+mj-lt"/>
                          <a:ea typeface="Times New Roman"/>
                          <a:cs typeface="Times New Roman"/>
                        </a:rPr>
                        <a:t>5</a:t>
                      </a:r>
                      <a:endParaRPr lang="en-US" sz="1000" dirty="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000">
                          <a:latin typeface="+mj-lt"/>
                          <a:ea typeface="Times New Roman"/>
                          <a:cs typeface="Times New Roman"/>
                        </a:rPr>
                        <a:t>97</a:t>
                      </a:r>
                    </a:p>
                  </a:txBody>
                  <a:tcPr marL="68580" marR="68580" marT="0" marB="0" anchor="ctr"/>
                </a:tc>
                <a:tc>
                  <a:txBody>
                    <a:bodyPr/>
                    <a:lstStyle/>
                    <a:p>
                      <a:pPr marL="0" marR="0" algn="ctr">
                        <a:spcBef>
                          <a:spcPts val="0"/>
                        </a:spcBef>
                        <a:spcAft>
                          <a:spcPts val="0"/>
                        </a:spcAft>
                      </a:pPr>
                      <a:r>
                        <a:rPr lang="en-US" sz="1000">
                          <a:latin typeface="+mj-lt"/>
                          <a:ea typeface="Times New Roman"/>
                          <a:cs typeface="Times New Roman"/>
                        </a:rPr>
                        <a:t>45</a:t>
                      </a:r>
                    </a:p>
                  </a:txBody>
                  <a:tcPr marL="68580" marR="68580" marT="0" marB="0" anchor="ctr"/>
                </a:tc>
              </a:tr>
              <a:tr h="370840">
                <a:tc>
                  <a:txBody>
                    <a:bodyPr/>
                    <a:lstStyle/>
                    <a:p>
                      <a:pPr marL="0" marR="0" algn="ctr">
                        <a:spcBef>
                          <a:spcPts val="0"/>
                        </a:spcBef>
                        <a:spcAft>
                          <a:spcPts val="0"/>
                        </a:spcAft>
                      </a:pPr>
                      <a:r>
                        <a:rPr lang="en-US" sz="1000">
                          <a:latin typeface="+mj-lt"/>
                          <a:ea typeface="Times New Roman"/>
                          <a:cs typeface="Times New Roman"/>
                        </a:rPr>
                        <a:t>7</a:t>
                      </a:r>
                    </a:p>
                  </a:txBody>
                  <a:tcPr marL="68580" marR="68580" marT="0" marB="0" anchor="ctr"/>
                </a:tc>
                <a:tc>
                  <a:txBody>
                    <a:bodyPr/>
                    <a:lstStyle/>
                    <a:p>
                      <a:pPr marL="0" marR="0" algn="ctr">
                        <a:spcBef>
                          <a:spcPts val="0"/>
                        </a:spcBef>
                        <a:spcAft>
                          <a:spcPts val="0"/>
                        </a:spcAft>
                      </a:pPr>
                      <a:r>
                        <a:rPr lang="en-US" sz="1000">
                          <a:latin typeface="+mj-lt"/>
                          <a:ea typeface="Times New Roman"/>
                          <a:cs typeface="Times New Roman"/>
                        </a:rPr>
                        <a:t>912</a:t>
                      </a:r>
                    </a:p>
                  </a:txBody>
                  <a:tcPr marL="68580" marR="68580" marT="0" marB="0" anchor="ctr"/>
                </a:tc>
                <a:tc>
                  <a:txBody>
                    <a:bodyPr/>
                    <a:lstStyle/>
                    <a:p>
                      <a:pPr marL="0" marR="0" algn="ctr">
                        <a:spcBef>
                          <a:spcPts val="0"/>
                        </a:spcBef>
                        <a:spcAft>
                          <a:spcPts val="0"/>
                        </a:spcAft>
                      </a:pPr>
                      <a:r>
                        <a:rPr lang="sr-Cyrl-CS" sz="1000">
                          <a:latin typeface="+mj-lt"/>
                          <a:ea typeface="Times New Roman"/>
                          <a:cs typeface="Times New Roman"/>
                        </a:rPr>
                        <a:t>30</a:t>
                      </a:r>
                      <a:endParaRPr lang="en-US" sz="100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a:latin typeface="+mj-lt"/>
                          <a:ea typeface="Times New Roman"/>
                          <a:cs typeface="Times New Roman"/>
                        </a:rPr>
                        <a:t>1</a:t>
                      </a:r>
                      <a:r>
                        <a:rPr lang="sr-Cyrl-CS" sz="1000">
                          <a:latin typeface="+mj-lt"/>
                          <a:ea typeface="Times New Roman"/>
                          <a:cs typeface="Times New Roman"/>
                        </a:rPr>
                        <a:t>6</a:t>
                      </a:r>
                      <a:endParaRPr lang="en-US" sz="100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sr-Cyrl-CS" sz="1000">
                          <a:latin typeface="+mj-lt"/>
                          <a:ea typeface="Times New Roman"/>
                          <a:cs typeface="Times New Roman"/>
                        </a:rPr>
                        <a:t>97</a:t>
                      </a:r>
                      <a:r>
                        <a:rPr lang="en-US" sz="1000">
                          <a:latin typeface="+mj-lt"/>
                          <a:ea typeface="Times New Roman"/>
                          <a:cs typeface="Times New Roman"/>
                        </a:rPr>
                        <a:t>6</a:t>
                      </a:r>
                    </a:p>
                  </a:txBody>
                  <a:tcPr marL="68580" marR="68580" marT="0" marB="0" anchor="ctr"/>
                </a:tc>
                <a:tc>
                  <a:txBody>
                    <a:bodyPr/>
                    <a:lstStyle/>
                    <a:p>
                      <a:pPr marL="0" marR="0" algn="ctr">
                        <a:spcBef>
                          <a:spcPts val="0"/>
                        </a:spcBef>
                        <a:spcAft>
                          <a:spcPts val="0"/>
                        </a:spcAft>
                      </a:pPr>
                      <a:r>
                        <a:rPr lang="sr-Cyrl-CS" sz="1000">
                          <a:latin typeface="+mj-lt"/>
                          <a:ea typeface="Times New Roman"/>
                          <a:cs typeface="Times New Roman"/>
                        </a:rPr>
                        <a:t>35</a:t>
                      </a:r>
                      <a:endParaRPr lang="en-US" sz="1000">
                        <a:latin typeface="+mj-lt"/>
                        <a:ea typeface="Times New Roman"/>
                        <a:cs typeface="Times New Roman"/>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a:latin typeface="+mj-lt"/>
                          <a:ea typeface="Times New Roman"/>
                          <a:cs typeface="Times New Roman"/>
                        </a:rPr>
                        <a:t>7</a:t>
                      </a:r>
                    </a:p>
                  </a:txBody>
                  <a:tcPr marL="68580" marR="68580" marT="0" marB="0" anchor="ctr">
                    <a:lnL w="38100"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000">
                          <a:latin typeface="+mj-lt"/>
                          <a:ea typeface="Times New Roman"/>
                          <a:cs typeface="Times New Roman"/>
                        </a:rPr>
                        <a:t>55</a:t>
                      </a:r>
                    </a:p>
                  </a:txBody>
                  <a:tcPr marL="68580" marR="68580" marT="0" marB="0" anchor="ctr"/>
                </a:tc>
                <a:tc>
                  <a:txBody>
                    <a:bodyPr/>
                    <a:lstStyle/>
                    <a:p>
                      <a:pPr marL="0" marR="0" algn="ctr">
                        <a:spcBef>
                          <a:spcPts val="0"/>
                        </a:spcBef>
                        <a:spcAft>
                          <a:spcPts val="0"/>
                        </a:spcAft>
                      </a:pPr>
                      <a:r>
                        <a:rPr lang="en-US" sz="1000">
                          <a:latin typeface="+mj-lt"/>
                          <a:ea typeface="Times New Roman"/>
                          <a:cs typeface="Times New Roman"/>
                        </a:rPr>
                        <a:t>2</a:t>
                      </a:r>
                      <a:r>
                        <a:rPr lang="sr-Cyrl-CS" sz="1000">
                          <a:latin typeface="+mj-lt"/>
                          <a:ea typeface="Times New Roman"/>
                          <a:cs typeface="Times New Roman"/>
                        </a:rPr>
                        <a:t>5</a:t>
                      </a:r>
                      <a:endParaRPr lang="en-US" sz="100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dirty="0">
                          <a:latin typeface="+mj-lt"/>
                          <a:ea typeface="Times New Roman"/>
                          <a:cs typeface="Times New Roman"/>
                        </a:rPr>
                        <a:t>1</a:t>
                      </a:r>
                      <a:r>
                        <a:rPr lang="sr-Cyrl-CS" sz="1000" dirty="0">
                          <a:latin typeface="+mj-lt"/>
                          <a:ea typeface="Times New Roman"/>
                          <a:cs typeface="Times New Roman"/>
                        </a:rPr>
                        <a:t>6</a:t>
                      </a:r>
                      <a:endParaRPr lang="en-US" sz="1000" dirty="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000" dirty="0">
                          <a:latin typeface="+mj-lt"/>
                          <a:ea typeface="Times New Roman"/>
                          <a:cs typeface="Times New Roman"/>
                        </a:rPr>
                        <a:t>92</a:t>
                      </a:r>
                    </a:p>
                  </a:txBody>
                  <a:tcPr marL="68580" marR="68580" marT="0" marB="0" anchor="ctr"/>
                </a:tc>
                <a:tc>
                  <a:txBody>
                    <a:bodyPr/>
                    <a:lstStyle/>
                    <a:p>
                      <a:pPr marL="0" marR="0" algn="ctr">
                        <a:spcBef>
                          <a:spcPts val="0"/>
                        </a:spcBef>
                        <a:spcAft>
                          <a:spcPts val="0"/>
                        </a:spcAft>
                      </a:pPr>
                      <a:r>
                        <a:rPr lang="en-US" sz="1000">
                          <a:latin typeface="+mj-lt"/>
                          <a:ea typeface="Times New Roman"/>
                          <a:cs typeface="Times New Roman"/>
                        </a:rPr>
                        <a:t>3</a:t>
                      </a:r>
                      <a:r>
                        <a:rPr lang="sr-Cyrl-CS" sz="1000">
                          <a:latin typeface="+mj-lt"/>
                          <a:ea typeface="Times New Roman"/>
                          <a:cs typeface="Times New Roman"/>
                        </a:rPr>
                        <a:t>5</a:t>
                      </a:r>
                      <a:endParaRPr lang="en-US" sz="1000">
                        <a:latin typeface="+mj-lt"/>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000">
                          <a:latin typeface="+mj-lt"/>
                          <a:ea typeface="Times New Roman"/>
                          <a:cs typeface="Times New Roman"/>
                        </a:rPr>
                        <a:t>8</a:t>
                      </a:r>
                    </a:p>
                  </a:txBody>
                  <a:tcPr marL="68580" marR="68580" marT="0" marB="0" anchor="ctr"/>
                </a:tc>
                <a:tc>
                  <a:txBody>
                    <a:bodyPr/>
                    <a:lstStyle/>
                    <a:p>
                      <a:pPr marL="0" marR="0" algn="ctr">
                        <a:spcBef>
                          <a:spcPts val="0"/>
                        </a:spcBef>
                        <a:spcAft>
                          <a:spcPts val="0"/>
                        </a:spcAft>
                      </a:pPr>
                      <a:r>
                        <a:rPr lang="sr-Cyrl-CS" sz="1000">
                          <a:latin typeface="+mj-lt"/>
                          <a:ea typeface="Times New Roman"/>
                          <a:cs typeface="Times New Roman"/>
                        </a:rPr>
                        <a:t>099</a:t>
                      </a:r>
                      <a:endParaRPr lang="en-US" sz="100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sr-Cyrl-CS" sz="1000">
                          <a:latin typeface="+mj-lt"/>
                          <a:ea typeface="Times New Roman"/>
                          <a:cs typeface="Times New Roman"/>
                        </a:rPr>
                        <a:t>15</a:t>
                      </a:r>
                      <a:endParaRPr lang="en-US" sz="100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a:latin typeface="+mj-lt"/>
                          <a:ea typeface="Times New Roman"/>
                          <a:cs typeface="Times New Roman"/>
                        </a:rPr>
                        <a:t>1</a:t>
                      </a:r>
                      <a:r>
                        <a:rPr lang="sr-Cyrl-CS" sz="1000">
                          <a:latin typeface="+mj-lt"/>
                          <a:ea typeface="Times New Roman"/>
                          <a:cs typeface="Times New Roman"/>
                        </a:rPr>
                        <a:t>7</a:t>
                      </a:r>
                      <a:endParaRPr lang="en-US" sz="100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sr-Cyrl-CS" sz="1000">
                          <a:latin typeface="+mj-lt"/>
                          <a:ea typeface="Times New Roman"/>
                          <a:cs typeface="Times New Roman"/>
                        </a:rPr>
                        <a:t>3</a:t>
                      </a:r>
                      <a:r>
                        <a:rPr lang="en-US" sz="1000">
                          <a:latin typeface="+mj-lt"/>
                          <a:ea typeface="Times New Roman"/>
                          <a:cs typeface="Times New Roman"/>
                        </a:rPr>
                        <a:t>72</a:t>
                      </a:r>
                    </a:p>
                  </a:txBody>
                  <a:tcPr marL="68580" marR="68580" marT="0" marB="0" anchor="ctr"/>
                </a:tc>
                <a:tc>
                  <a:txBody>
                    <a:bodyPr/>
                    <a:lstStyle/>
                    <a:p>
                      <a:pPr marL="0" marR="0" algn="ctr">
                        <a:spcBef>
                          <a:spcPts val="0"/>
                        </a:spcBef>
                        <a:spcAft>
                          <a:spcPts val="0"/>
                        </a:spcAft>
                      </a:pPr>
                      <a:r>
                        <a:rPr lang="sr-Cyrl-CS" sz="1000">
                          <a:latin typeface="+mj-lt"/>
                          <a:ea typeface="Times New Roman"/>
                          <a:cs typeface="Times New Roman"/>
                        </a:rPr>
                        <a:t>25</a:t>
                      </a:r>
                      <a:endParaRPr lang="en-US" sz="1000">
                        <a:latin typeface="+mj-lt"/>
                        <a:ea typeface="Times New Roman"/>
                        <a:cs typeface="Times New Roman"/>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a:latin typeface="+mj-lt"/>
                          <a:ea typeface="Times New Roman"/>
                          <a:cs typeface="Times New Roman"/>
                        </a:rPr>
                        <a:t>8</a:t>
                      </a:r>
                    </a:p>
                  </a:txBody>
                  <a:tcPr marL="68580" marR="68580" marT="0" marB="0" anchor="ctr">
                    <a:lnL w="38100"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000">
                          <a:latin typeface="+mj-lt"/>
                          <a:ea typeface="Times New Roman"/>
                          <a:cs typeface="Times New Roman"/>
                        </a:rPr>
                        <a:t>93</a:t>
                      </a:r>
                    </a:p>
                  </a:txBody>
                  <a:tcPr marL="68580" marR="68580" marT="0" marB="0" anchor="ctr"/>
                </a:tc>
                <a:tc>
                  <a:txBody>
                    <a:bodyPr/>
                    <a:lstStyle/>
                    <a:p>
                      <a:pPr marL="0" marR="0" algn="ctr">
                        <a:spcBef>
                          <a:spcPts val="0"/>
                        </a:spcBef>
                        <a:spcAft>
                          <a:spcPts val="0"/>
                        </a:spcAft>
                      </a:pPr>
                      <a:r>
                        <a:rPr lang="en-US" sz="1000">
                          <a:latin typeface="+mj-lt"/>
                          <a:ea typeface="Times New Roman"/>
                          <a:cs typeface="Times New Roman"/>
                        </a:rPr>
                        <a:t>35</a:t>
                      </a: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a:latin typeface="+mj-lt"/>
                          <a:ea typeface="Times New Roman"/>
                          <a:cs typeface="Times New Roman"/>
                        </a:rPr>
                        <a:t>1</a:t>
                      </a:r>
                      <a:r>
                        <a:rPr lang="sr-Cyrl-CS" sz="1000">
                          <a:latin typeface="+mj-lt"/>
                          <a:ea typeface="Times New Roman"/>
                          <a:cs typeface="Times New Roman"/>
                        </a:rPr>
                        <a:t>7</a:t>
                      </a:r>
                      <a:endParaRPr lang="en-US" sz="100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000" dirty="0">
                          <a:latin typeface="+mj-lt"/>
                          <a:ea typeface="Times New Roman"/>
                          <a:cs typeface="Times New Roman"/>
                        </a:rPr>
                        <a:t>81</a:t>
                      </a:r>
                    </a:p>
                  </a:txBody>
                  <a:tcPr marL="68580" marR="68580" marT="0" marB="0" anchor="ctr"/>
                </a:tc>
                <a:tc>
                  <a:txBody>
                    <a:bodyPr/>
                    <a:lstStyle/>
                    <a:p>
                      <a:pPr marL="0" marR="0" algn="ctr">
                        <a:spcBef>
                          <a:spcPts val="0"/>
                        </a:spcBef>
                        <a:spcAft>
                          <a:spcPts val="0"/>
                        </a:spcAft>
                      </a:pPr>
                      <a:r>
                        <a:rPr lang="sr-Cyrl-CS" sz="1000" dirty="0">
                          <a:latin typeface="+mj-lt"/>
                          <a:ea typeface="Times New Roman"/>
                          <a:cs typeface="Times New Roman"/>
                        </a:rPr>
                        <a:t>25</a:t>
                      </a:r>
                      <a:endParaRPr lang="en-US" sz="1000" dirty="0">
                        <a:latin typeface="+mj-lt"/>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000">
                          <a:latin typeface="+mj-lt"/>
                          <a:ea typeface="Times New Roman"/>
                          <a:cs typeface="Times New Roman"/>
                        </a:rPr>
                        <a:t>9</a:t>
                      </a:r>
                    </a:p>
                  </a:txBody>
                  <a:tcPr marL="68580" marR="68580" marT="0" marB="0" anchor="ctr"/>
                </a:tc>
                <a:tc>
                  <a:txBody>
                    <a:bodyPr/>
                    <a:lstStyle/>
                    <a:p>
                      <a:pPr marL="0" marR="0" algn="ctr">
                        <a:spcBef>
                          <a:spcPts val="0"/>
                        </a:spcBef>
                        <a:spcAft>
                          <a:spcPts val="0"/>
                        </a:spcAft>
                      </a:pPr>
                      <a:r>
                        <a:rPr lang="sr-Cyrl-CS" sz="1000">
                          <a:latin typeface="+mj-lt"/>
                          <a:ea typeface="Times New Roman"/>
                          <a:cs typeface="Times New Roman"/>
                        </a:rPr>
                        <a:t>98</a:t>
                      </a:r>
                      <a:r>
                        <a:rPr lang="en-US" sz="1000">
                          <a:latin typeface="+mj-lt"/>
                          <a:ea typeface="Times New Roman"/>
                          <a:cs typeface="Times New Roman"/>
                        </a:rPr>
                        <a:t>9</a:t>
                      </a:r>
                    </a:p>
                  </a:txBody>
                  <a:tcPr marL="68580" marR="68580" marT="0" marB="0" anchor="ctr"/>
                </a:tc>
                <a:tc>
                  <a:txBody>
                    <a:bodyPr/>
                    <a:lstStyle/>
                    <a:p>
                      <a:pPr marL="0" marR="0" algn="ctr">
                        <a:spcBef>
                          <a:spcPts val="0"/>
                        </a:spcBef>
                        <a:spcAft>
                          <a:spcPts val="0"/>
                        </a:spcAft>
                      </a:pPr>
                      <a:r>
                        <a:rPr lang="sr-Cyrl-CS" sz="1000">
                          <a:latin typeface="+mj-lt"/>
                          <a:ea typeface="Times New Roman"/>
                          <a:cs typeface="Times New Roman"/>
                        </a:rPr>
                        <a:t>35</a:t>
                      </a:r>
                      <a:endParaRPr lang="en-US" sz="100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sr-Cyrl-CS" sz="1000">
                          <a:latin typeface="+mj-lt"/>
                          <a:ea typeface="Times New Roman"/>
                          <a:cs typeface="Times New Roman"/>
                        </a:rPr>
                        <a:t>18</a:t>
                      </a:r>
                      <a:endParaRPr lang="en-US" sz="100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sr-Cyrl-CS" sz="1000" dirty="0" smtClean="0">
                          <a:latin typeface="+mj-lt"/>
                          <a:ea typeface="Times New Roman"/>
                          <a:cs typeface="Times New Roman"/>
                        </a:rPr>
                        <a:t>365</a:t>
                      </a:r>
                      <a:endParaRPr lang="en-US" sz="1000" dirty="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sr-Cyrl-CS" sz="1000" dirty="0" smtClean="0">
                          <a:latin typeface="+mj-lt"/>
                          <a:ea typeface="Times New Roman"/>
                          <a:cs typeface="Times New Roman"/>
                        </a:rPr>
                        <a:t>25</a:t>
                      </a:r>
                      <a:endParaRPr lang="en-US" sz="1000" dirty="0">
                        <a:latin typeface="+mj-lt"/>
                        <a:ea typeface="Times New Roman"/>
                        <a:cs typeface="Times New Roman"/>
                      </a:endParaRPr>
                    </a:p>
                  </a:txBody>
                  <a:tcPr marL="68580" marR="68580" marT="0" marB="0" anchor="ctr">
                    <a:lnR w="38100"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en-US" sz="1000" dirty="0">
                          <a:latin typeface="+mj-lt"/>
                          <a:ea typeface="Times New Roman"/>
                          <a:cs typeface="Times New Roman"/>
                        </a:rPr>
                        <a:t>9</a:t>
                      </a:r>
                    </a:p>
                  </a:txBody>
                  <a:tcPr marL="68580" marR="68580" marT="0" marB="0" anchor="ctr">
                    <a:lnL w="38100"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en-US" sz="1000">
                          <a:latin typeface="+mj-lt"/>
                          <a:ea typeface="Times New Roman"/>
                          <a:cs typeface="Times New Roman"/>
                        </a:rPr>
                        <a:t>29</a:t>
                      </a:r>
                    </a:p>
                  </a:txBody>
                  <a:tcPr marL="68580" marR="68580" marT="0" marB="0" anchor="ctr"/>
                </a:tc>
                <a:tc>
                  <a:txBody>
                    <a:bodyPr/>
                    <a:lstStyle/>
                    <a:p>
                      <a:pPr marL="0" marR="0" algn="ctr">
                        <a:spcBef>
                          <a:spcPts val="0"/>
                        </a:spcBef>
                        <a:spcAft>
                          <a:spcPts val="0"/>
                        </a:spcAft>
                      </a:pPr>
                      <a:r>
                        <a:rPr lang="en-US" sz="1000">
                          <a:latin typeface="+mj-lt"/>
                          <a:ea typeface="Times New Roman"/>
                          <a:cs typeface="Times New Roman"/>
                        </a:rPr>
                        <a:t>1</a:t>
                      </a:r>
                      <a:r>
                        <a:rPr lang="sr-Cyrl-CS" sz="1000">
                          <a:latin typeface="+mj-lt"/>
                          <a:ea typeface="Times New Roman"/>
                          <a:cs typeface="Times New Roman"/>
                        </a:rPr>
                        <a:t>5</a:t>
                      </a:r>
                      <a:endParaRPr lang="en-US" sz="1000">
                        <a:latin typeface="+mj-lt"/>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sr-Cyrl-CS" sz="1000">
                          <a:latin typeface="+mj-lt"/>
                          <a:ea typeface="Times New Roman"/>
                          <a:cs typeface="Times New Roman"/>
                        </a:rPr>
                        <a:t>18</a:t>
                      </a:r>
                      <a:endParaRPr lang="en-US" sz="1000">
                        <a:latin typeface="+mj-lt"/>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sr-Cyrl-CS" sz="1000" dirty="0" smtClean="0">
                          <a:latin typeface="+mj-lt"/>
                          <a:ea typeface="Times New Roman"/>
                          <a:cs typeface="Arial"/>
                        </a:rPr>
                        <a:t>51</a:t>
                      </a:r>
                      <a:endParaRPr lang="en-US" sz="1000" dirty="0">
                        <a:latin typeface="+mj-lt"/>
                        <a:ea typeface="Times New Roman"/>
                        <a:cs typeface="Times New Roman"/>
                      </a:endParaRPr>
                    </a:p>
                  </a:txBody>
                  <a:tcPr marL="68580" marR="68580" marT="0" marB="0" anchor="ctr"/>
                </a:tc>
                <a:tc>
                  <a:txBody>
                    <a:bodyPr/>
                    <a:lstStyle/>
                    <a:p>
                      <a:pPr marL="0" marR="0" algn="ctr">
                        <a:spcBef>
                          <a:spcPts val="0"/>
                        </a:spcBef>
                        <a:spcAft>
                          <a:spcPts val="0"/>
                        </a:spcAft>
                      </a:pPr>
                      <a:r>
                        <a:rPr lang="sr-Cyrl-CS" sz="1000" dirty="0" smtClean="0">
                          <a:latin typeface="+mj-lt"/>
                          <a:ea typeface="Times New Roman"/>
                          <a:cs typeface="Arial"/>
                        </a:rPr>
                        <a:t>25</a:t>
                      </a:r>
                      <a:endParaRPr lang="en-US" sz="1000" dirty="0">
                        <a:latin typeface="+mj-lt"/>
                        <a:ea typeface="Times New Roman"/>
                        <a:cs typeface="Times New Roman"/>
                      </a:endParaRPr>
                    </a:p>
                  </a:txBody>
                  <a:tcPr marL="68580" marR="68580" marT="0" marB="0" anchor="ct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r-Cyrl-CS" sz="4800" dirty="0" smtClean="0"/>
              <a:t>Параметри симулационе табеле за дан 1</a:t>
            </a:r>
            <a:endParaRPr lang="en-US" sz="4800" dirty="0"/>
          </a:p>
        </p:txBody>
      </p:sp>
      <p:sp>
        <p:nvSpPr>
          <p:cNvPr id="3" name="Content Placeholder 2"/>
          <p:cNvSpPr>
            <a:spLocks noGrp="1"/>
          </p:cNvSpPr>
          <p:nvPr>
            <p:ph idx="1"/>
          </p:nvPr>
        </p:nvSpPr>
        <p:spPr/>
        <p:txBody>
          <a:bodyPr>
            <a:normAutofit fontScale="92500" lnSpcReduction="20000"/>
          </a:bodyPr>
          <a:lstStyle/>
          <a:p>
            <a:pPr>
              <a:buNone/>
            </a:pPr>
            <a:r>
              <a:rPr lang="sr-Cyrl-CS" dirty="0" smtClean="0">
                <a:latin typeface="+mj-lt"/>
              </a:rPr>
              <a:t>	</a:t>
            </a:r>
            <a:endParaRPr lang="en-US" dirty="0" smtClean="0">
              <a:latin typeface="+mj-lt"/>
            </a:endParaRPr>
          </a:p>
          <a:p>
            <a:pPr lvl="0"/>
            <a:r>
              <a:rPr lang="en-US" dirty="0" err="1" smtClean="0">
                <a:latin typeface="+mj-lt"/>
              </a:rPr>
              <a:t>Време</a:t>
            </a:r>
            <a:r>
              <a:rPr lang="en-US" dirty="0" smtClean="0">
                <a:latin typeface="+mj-lt"/>
              </a:rPr>
              <a:t> </a:t>
            </a:r>
            <a:r>
              <a:rPr lang="en-US" dirty="0" err="1" smtClean="0">
                <a:latin typeface="+mj-lt"/>
              </a:rPr>
              <a:t>доласка</a:t>
            </a:r>
            <a:r>
              <a:rPr lang="en-US" dirty="0" smtClean="0">
                <a:latin typeface="+mj-lt"/>
              </a:rPr>
              <a:t> (ВД): </a:t>
            </a:r>
            <a:r>
              <a:rPr lang="en-US" dirty="0" err="1" smtClean="0">
                <a:latin typeface="+mj-lt"/>
              </a:rPr>
              <a:t>ВД</a:t>
            </a:r>
            <a:r>
              <a:rPr lang="en-US" baseline="-25000" dirty="0" err="1" smtClean="0">
                <a:latin typeface="+mj-lt"/>
              </a:rPr>
              <a:t>н</a:t>
            </a:r>
            <a:r>
              <a:rPr lang="en-US" dirty="0" smtClean="0">
                <a:latin typeface="+mj-lt"/>
              </a:rPr>
              <a:t> = </a:t>
            </a:r>
            <a:r>
              <a:rPr lang="en-US" dirty="0" err="1" smtClean="0">
                <a:latin typeface="+mj-lt"/>
              </a:rPr>
              <a:t>ВМД</a:t>
            </a:r>
            <a:r>
              <a:rPr lang="en-US" baseline="-25000" dirty="0" err="1" smtClean="0">
                <a:latin typeface="+mj-lt"/>
              </a:rPr>
              <a:t>н</a:t>
            </a:r>
            <a:r>
              <a:rPr lang="en-US" dirty="0" smtClean="0">
                <a:latin typeface="+mj-lt"/>
              </a:rPr>
              <a:t> + ВД</a:t>
            </a:r>
            <a:r>
              <a:rPr lang="en-US" baseline="-25000" dirty="0" smtClean="0">
                <a:latin typeface="+mj-lt"/>
              </a:rPr>
              <a:t>н-1</a:t>
            </a:r>
            <a:r>
              <a:rPr lang="en-US" dirty="0" smtClean="0">
                <a:latin typeface="+mj-lt"/>
              </a:rPr>
              <a:t>; ВМД - </a:t>
            </a:r>
            <a:r>
              <a:rPr lang="en-US" dirty="0" err="1" smtClean="0">
                <a:latin typeface="+mj-lt"/>
              </a:rPr>
              <a:t>Време</a:t>
            </a:r>
            <a:r>
              <a:rPr lang="en-US" dirty="0" smtClean="0">
                <a:latin typeface="+mj-lt"/>
              </a:rPr>
              <a:t> </a:t>
            </a:r>
            <a:r>
              <a:rPr lang="en-US" dirty="0" err="1" smtClean="0">
                <a:latin typeface="+mj-lt"/>
              </a:rPr>
              <a:t>међудоласка</a:t>
            </a:r>
            <a:r>
              <a:rPr lang="en-US" dirty="0" smtClean="0">
                <a:latin typeface="+mj-lt"/>
              </a:rPr>
              <a:t>, Н - </a:t>
            </a:r>
            <a:r>
              <a:rPr lang="en-US" dirty="0" err="1" smtClean="0">
                <a:latin typeface="+mj-lt"/>
              </a:rPr>
              <a:t>број</a:t>
            </a:r>
            <a:r>
              <a:rPr lang="en-US" dirty="0" smtClean="0">
                <a:latin typeface="+mj-lt"/>
              </a:rPr>
              <a:t> </a:t>
            </a:r>
            <a:r>
              <a:rPr lang="en-US" dirty="0" err="1" smtClean="0">
                <a:latin typeface="+mj-lt"/>
              </a:rPr>
              <a:t>једног</a:t>
            </a:r>
            <a:r>
              <a:rPr lang="en-US" dirty="0" smtClean="0">
                <a:latin typeface="+mj-lt"/>
              </a:rPr>
              <a:t> </a:t>
            </a:r>
            <a:r>
              <a:rPr lang="en-US" dirty="0" err="1" smtClean="0">
                <a:latin typeface="+mj-lt"/>
              </a:rPr>
              <a:t>клијента</a:t>
            </a:r>
            <a:endParaRPr lang="en-US" dirty="0" smtClean="0">
              <a:latin typeface="+mj-lt"/>
            </a:endParaRPr>
          </a:p>
          <a:p>
            <a:pPr lvl="0"/>
            <a:r>
              <a:rPr lang="en-US" dirty="0" err="1" smtClean="0">
                <a:latin typeface="+mj-lt"/>
              </a:rPr>
              <a:t>Време</a:t>
            </a:r>
            <a:r>
              <a:rPr lang="en-US" dirty="0" smtClean="0">
                <a:latin typeface="+mj-lt"/>
              </a:rPr>
              <a:t> </a:t>
            </a:r>
            <a:r>
              <a:rPr lang="en-US" dirty="0" err="1" smtClean="0">
                <a:latin typeface="+mj-lt"/>
              </a:rPr>
              <a:t>почетка</a:t>
            </a:r>
            <a:r>
              <a:rPr lang="en-US" dirty="0" smtClean="0">
                <a:latin typeface="+mj-lt"/>
              </a:rPr>
              <a:t> </a:t>
            </a:r>
            <a:r>
              <a:rPr lang="en-US" dirty="0" err="1" smtClean="0">
                <a:latin typeface="+mj-lt"/>
              </a:rPr>
              <a:t>услуге</a:t>
            </a:r>
            <a:r>
              <a:rPr lang="en-US" dirty="0" smtClean="0">
                <a:latin typeface="+mj-lt"/>
              </a:rPr>
              <a:t> (ВПУ): </a:t>
            </a:r>
            <a:r>
              <a:rPr lang="en-US" dirty="0" err="1" smtClean="0">
                <a:latin typeface="+mj-lt"/>
              </a:rPr>
              <a:t>ВПУ</a:t>
            </a:r>
            <a:r>
              <a:rPr lang="en-US" baseline="-25000" dirty="0" err="1" smtClean="0">
                <a:latin typeface="+mj-lt"/>
              </a:rPr>
              <a:t>н</a:t>
            </a:r>
            <a:r>
              <a:rPr lang="en-US" dirty="0" smtClean="0">
                <a:latin typeface="+mj-lt"/>
              </a:rPr>
              <a:t> = </a:t>
            </a:r>
            <a:r>
              <a:rPr lang="en-US" dirty="0" err="1" smtClean="0">
                <a:latin typeface="+mj-lt"/>
              </a:rPr>
              <a:t>већи</a:t>
            </a:r>
            <a:r>
              <a:rPr lang="en-US" dirty="0" smtClean="0">
                <a:latin typeface="+mj-lt"/>
              </a:rPr>
              <a:t> </a:t>
            </a:r>
            <a:r>
              <a:rPr lang="en-US" dirty="0" err="1" smtClean="0">
                <a:latin typeface="+mj-lt"/>
              </a:rPr>
              <a:t>број</a:t>
            </a:r>
            <a:r>
              <a:rPr lang="en-US" dirty="0" smtClean="0">
                <a:latin typeface="+mj-lt"/>
              </a:rPr>
              <a:t> </a:t>
            </a:r>
            <a:r>
              <a:rPr lang="en-US" dirty="0" err="1" smtClean="0">
                <a:latin typeface="+mj-lt"/>
              </a:rPr>
              <a:t>од</a:t>
            </a:r>
            <a:r>
              <a:rPr lang="en-US" dirty="0" smtClean="0">
                <a:latin typeface="+mj-lt"/>
              </a:rPr>
              <a:t> </a:t>
            </a:r>
            <a:r>
              <a:rPr lang="en-US" dirty="0" err="1" smtClean="0">
                <a:latin typeface="+mj-lt"/>
              </a:rPr>
              <a:t>ВД</a:t>
            </a:r>
            <a:r>
              <a:rPr lang="en-US" baseline="-25000" dirty="0" err="1" smtClean="0">
                <a:latin typeface="+mj-lt"/>
              </a:rPr>
              <a:t>н</a:t>
            </a:r>
            <a:r>
              <a:rPr lang="en-US" dirty="0" smtClean="0">
                <a:latin typeface="+mj-lt"/>
              </a:rPr>
              <a:t> и ВЗУ</a:t>
            </a:r>
            <a:r>
              <a:rPr lang="en-US" baseline="-25000" dirty="0" smtClean="0">
                <a:latin typeface="+mj-lt"/>
              </a:rPr>
              <a:t>н-1</a:t>
            </a:r>
            <a:r>
              <a:rPr lang="en-US" dirty="0" smtClean="0">
                <a:latin typeface="+mj-lt"/>
              </a:rPr>
              <a:t>; ВЗУ - </a:t>
            </a:r>
            <a:r>
              <a:rPr lang="en-US" dirty="0" err="1" smtClean="0">
                <a:latin typeface="+mj-lt"/>
              </a:rPr>
              <a:t>време</a:t>
            </a:r>
            <a:r>
              <a:rPr lang="en-US" dirty="0" smtClean="0">
                <a:latin typeface="+mj-lt"/>
              </a:rPr>
              <a:t> </a:t>
            </a:r>
            <a:r>
              <a:rPr lang="en-US" dirty="0" err="1" smtClean="0">
                <a:latin typeface="+mj-lt"/>
              </a:rPr>
              <a:t>зацршетка</a:t>
            </a:r>
            <a:r>
              <a:rPr lang="en-US" dirty="0" smtClean="0">
                <a:latin typeface="+mj-lt"/>
              </a:rPr>
              <a:t> </a:t>
            </a:r>
            <a:r>
              <a:rPr lang="en-US" dirty="0" err="1" smtClean="0">
                <a:latin typeface="+mj-lt"/>
              </a:rPr>
              <a:t>услуге</a:t>
            </a:r>
            <a:endParaRPr lang="en-US" dirty="0" smtClean="0">
              <a:latin typeface="+mj-lt"/>
            </a:endParaRPr>
          </a:p>
          <a:p>
            <a:pPr lvl="0"/>
            <a:r>
              <a:rPr lang="en-US" dirty="0" err="1" smtClean="0">
                <a:latin typeface="+mj-lt"/>
              </a:rPr>
              <a:t>Време</a:t>
            </a:r>
            <a:r>
              <a:rPr lang="en-US" dirty="0" smtClean="0">
                <a:latin typeface="+mj-lt"/>
              </a:rPr>
              <a:t> </a:t>
            </a:r>
            <a:r>
              <a:rPr lang="en-US" dirty="0" err="1" smtClean="0">
                <a:latin typeface="+mj-lt"/>
              </a:rPr>
              <a:t>завршетка</a:t>
            </a:r>
            <a:r>
              <a:rPr lang="en-US" dirty="0" smtClean="0">
                <a:latin typeface="+mj-lt"/>
              </a:rPr>
              <a:t> </a:t>
            </a:r>
            <a:r>
              <a:rPr lang="en-US" dirty="0" err="1" smtClean="0">
                <a:latin typeface="+mj-lt"/>
              </a:rPr>
              <a:t>услуге</a:t>
            </a:r>
            <a:r>
              <a:rPr lang="en-US" dirty="0" smtClean="0">
                <a:latin typeface="+mj-lt"/>
              </a:rPr>
              <a:t> (ВЗУ): </a:t>
            </a:r>
            <a:r>
              <a:rPr lang="en-US" dirty="0" err="1" smtClean="0">
                <a:latin typeface="+mj-lt"/>
              </a:rPr>
              <a:t>ВЗУ</a:t>
            </a:r>
            <a:r>
              <a:rPr lang="en-US" baseline="-25000" dirty="0" err="1" smtClean="0">
                <a:latin typeface="+mj-lt"/>
              </a:rPr>
              <a:t>н</a:t>
            </a:r>
            <a:r>
              <a:rPr lang="en-US" dirty="0" smtClean="0">
                <a:latin typeface="+mj-lt"/>
              </a:rPr>
              <a:t> = </a:t>
            </a:r>
            <a:r>
              <a:rPr lang="en-US" dirty="0" err="1" smtClean="0">
                <a:latin typeface="+mj-lt"/>
              </a:rPr>
              <a:t>ВПУ</a:t>
            </a:r>
            <a:r>
              <a:rPr lang="en-US" baseline="-25000" dirty="0" err="1" smtClean="0">
                <a:latin typeface="+mj-lt"/>
              </a:rPr>
              <a:t>н</a:t>
            </a:r>
            <a:r>
              <a:rPr lang="en-US" dirty="0" smtClean="0">
                <a:latin typeface="+mj-lt"/>
              </a:rPr>
              <a:t> + </a:t>
            </a:r>
            <a:r>
              <a:rPr lang="en-US" dirty="0" err="1" smtClean="0">
                <a:latin typeface="+mj-lt"/>
              </a:rPr>
              <a:t>ВТУ</a:t>
            </a:r>
            <a:r>
              <a:rPr lang="en-US" baseline="-25000" dirty="0" err="1" smtClean="0">
                <a:latin typeface="+mj-lt"/>
              </a:rPr>
              <a:t>н</a:t>
            </a:r>
            <a:r>
              <a:rPr lang="en-US" dirty="0" smtClean="0">
                <a:latin typeface="+mj-lt"/>
              </a:rPr>
              <a:t>; ВТУ - </a:t>
            </a:r>
            <a:r>
              <a:rPr lang="en-US" dirty="0" err="1" smtClean="0">
                <a:latin typeface="+mj-lt"/>
              </a:rPr>
              <a:t>време</a:t>
            </a:r>
            <a:r>
              <a:rPr lang="en-US" dirty="0" smtClean="0">
                <a:latin typeface="+mj-lt"/>
              </a:rPr>
              <a:t> </a:t>
            </a:r>
            <a:r>
              <a:rPr lang="en-US" dirty="0" err="1" smtClean="0">
                <a:latin typeface="+mj-lt"/>
              </a:rPr>
              <a:t>трајања</a:t>
            </a:r>
            <a:r>
              <a:rPr lang="en-US" dirty="0" smtClean="0">
                <a:latin typeface="+mj-lt"/>
              </a:rPr>
              <a:t> </a:t>
            </a:r>
            <a:r>
              <a:rPr lang="en-US" dirty="0" err="1" smtClean="0">
                <a:latin typeface="+mj-lt"/>
              </a:rPr>
              <a:t>услуге</a:t>
            </a:r>
            <a:endParaRPr lang="en-US" dirty="0" smtClean="0">
              <a:latin typeface="+mj-lt"/>
            </a:endParaRPr>
          </a:p>
          <a:p>
            <a:pPr lvl="0"/>
            <a:r>
              <a:rPr lang="en-US" dirty="0" err="1" smtClean="0">
                <a:latin typeface="+mj-lt"/>
              </a:rPr>
              <a:t>Чекање</a:t>
            </a:r>
            <a:r>
              <a:rPr lang="en-US" dirty="0" smtClean="0">
                <a:latin typeface="+mj-lt"/>
              </a:rPr>
              <a:t> </a:t>
            </a:r>
            <a:r>
              <a:rPr lang="en-US" dirty="0" err="1" smtClean="0">
                <a:latin typeface="+mj-lt"/>
              </a:rPr>
              <a:t>на</a:t>
            </a:r>
            <a:r>
              <a:rPr lang="en-US" dirty="0" smtClean="0">
                <a:latin typeface="+mj-lt"/>
              </a:rPr>
              <a:t> </a:t>
            </a:r>
            <a:r>
              <a:rPr lang="en-US" dirty="0" err="1" smtClean="0">
                <a:latin typeface="+mj-lt"/>
              </a:rPr>
              <a:t>услугу</a:t>
            </a:r>
            <a:r>
              <a:rPr lang="en-US" dirty="0" smtClean="0">
                <a:latin typeface="+mj-lt"/>
              </a:rPr>
              <a:t> (ЧНУ): </a:t>
            </a:r>
            <a:r>
              <a:rPr lang="en-US" dirty="0" err="1" smtClean="0">
                <a:latin typeface="+mj-lt"/>
              </a:rPr>
              <a:t>ЧНУ</a:t>
            </a:r>
            <a:r>
              <a:rPr lang="en-US" baseline="-25000" dirty="0" err="1" smtClean="0">
                <a:latin typeface="+mj-lt"/>
              </a:rPr>
              <a:t>н</a:t>
            </a:r>
            <a:r>
              <a:rPr lang="en-US" dirty="0" smtClean="0">
                <a:latin typeface="+mj-lt"/>
              </a:rPr>
              <a:t> = </a:t>
            </a:r>
            <a:r>
              <a:rPr lang="en-US" dirty="0" err="1" smtClean="0">
                <a:latin typeface="+mj-lt"/>
              </a:rPr>
              <a:t>ВПУ</a:t>
            </a:r>
            <a:r>
              <a:rPr lang="en-US" baseline="-25000" dirty="0" err="1" smtClean="0">
                <a:latin typeface="+mj-lt"/>
              </a:rPr>
              <a:t>н</a:t>
            </a:r>
            <a:r>
              <a:rPr lang="en-US" dirty="0" smtClean="0">
                <a:latin typeface="+mj-lt"/>
              </a:rPr>
              <a:t> - </a:t>
            </a:r>
            <a:r>
              <a:rPr lang="en-US" dirty="0" err="1" smtClean="0">
                <a:latin typeface="+mj-lt"/>
              </a:rPr>
              <a:t>ВД</a:t>
            </a:r>
            <a:r>
              <a:rPr lang="en-US" baseline="-25000" dirty="0" err="1" smtClean="0">
                <a:latin typeface="+mj-lt"/>
              </a:rPr>
              <a:t>н</a:t>
            </a:r>
            <a:endParaRPr lang="en-US" dirty="0" smtClean="0">
              <a:latin typeface="+mj-lt"/>
            </a:endParaRPr>
          </a:p>
          <a:p>
            <a:pPr lvl="0"/>
            <a:r>
              <a:rPr lang="en-US" dirty="0" err="1" smtClean="0">
                <a:latin typeface="+mj-lt"/>
              </a:rPr>
              <a:t>Време</a:t>
            </a:r>
            <a:r>
              <a:rPr lang="en-US" dirty="0" smtClean="0">
                <a:latin typeface="+mj-lt"/>
              </a:rPr>
              <a:t> </a:t>
            </a:r>
            <a:r>
              <a:rPr lang="en-US" dirty="0" err="1" smtClean="0">
                <a:latin typeface="+mj-lt"/>
              </a:rPr>
              <a:t>проведено</a:t>
            </a:r>
            <a:r>
              <a:rPr lang="en-US" dirty="0" smtClean="0">
                <a:latin typeface="+mj-lt"/>
              </a:rPr>
              <a:t> у </a:t>
            </a:r>
            <a:r>
              <a:rPr lang="en-US" dirty="0" err="1" smtClean="0">
                <a:latin typeface="+mj-lt"/>
              </a:rPr>
              <a:t>систему</a:t>
            </a:r>
            <a:r>
              <a:rPr lang="en-US" dirty="0" smtClean="0">
                <a:latin typeface="+mj-lt"/>
              </a:rPr>
              <a:t> (ВПУС): </a:t>
            </a:r>
            <a:r>
              <a:rPr lang="en-US" dirty="0" err="1" smtClean="0">
                <a:latin typeface="+mj-lt"/>
              </a:rPr>
              <a:t>ВПУС</a:t>
            </a:r>
            <a:r>
              <a:rPr lang="en-US" baseline="-25000" dirty="0" err="1" smtClean="0">
                <a:latin typeface="+mj-lt"/>
              </a:rPr>
              <a:t>н</a:t>
            </a:r>
            <a:r>
              <a:rPr lang="en-US" dirty="0" smtClean="0">
                <a:latin typeface="+mj-lt"/>
              </a:rPr>
              <a:t> = </a:t>
            </a:r>
            <a:r>
              <a:rPr lang="en-US" dirty="0" err="1" smtClean="0">
                <a:latin typeface="+mj-lt"/>
              </a:rPr>
              <a:t>ВЗУ</a:t>
            </a:r>
            <a:r>
              <a:rPr lang="en-US" baseline="-25000" dirty="0" err="1" smtClean="0">
                <a:latin typeface="+mj-lt"/>
              </a:rPr>
              <a:t>н</a:t>
            </a:r>
            <a:r>
              <a:rPr lang="en-US" dirty="0" smtClean="0">
                <a:latin typeface="+mj-lt"/>
              </a:rPr>
              <a:t> - </a:t>
            </a:r>
            <a:r>
              <a:rPr lang="en-US" dirty="0" err="1" smtClean="0">
                <a:latin typeface="+mj-lt"/>
              </a:rPr>
              <a:t>ВД</a:t>
            </a:r>
            <a:r>
              <a:rPr lang="en-US" baseline="-25000" dirty="0" err="1" smtClean="0">
                <a:latin typeface="+mj-lt"/>
              </a:rPr>
              <a:t>н</a:t>
            </a:r>
            <a:endParaRPr lang="en-US" dirty="0" smtClean="0">
              <a:latin typeface="+mj-lt"/>
            </a:endParaRPr>
          </a:p>
          <a:p>
            <a:pPr lvl="0"/>
            <a:r>
              <a:rPr lang="en-US" dirty="0" err="1" smtClean="0">
                <a:latin typeface="+mj-lt"/>
              </a:rPr>
              <a:t>Слободно</a:t>
            </a:r>
            <a:r>
              <a:rPr lang="en-US" dirty="0" smtClean="0">
                <a:latin typeface="+mj-lt"/>
              </a:rPr>
              <a:t> </a:t>
            </a:r>
            <a:r>
              <a:rPr lang="en-US" dirty="0" err="1" smtClean="0">
                <a:latin typeface="+mj-lt"/>
              </a:rPr>
              <a:t>време</a:t>
            </a:r>
            <a:r>
              <a:rPr lang="en-US" dirty="0" smtClean="0">
                <a:latin typeface="+mj-lt"/>
              </a:rPr>
              <a:t> </a:t>
            </a:r>
            <a:r>
              <a:rPr lang="en-US" dirty="0" err="1" smtClean="0">
                <a:latin typeface="+mj-lt"/>
              </a:rPr>
              <a:t>такси</a:t>
            </a:r>
            <a:r>
              <a:rPr lang="en-US" dirty="0" smtClean="0">
                <a:latin typeface="+mj-lt"/>
              </a:rPr>
              <a:t> </a:t>
            </a:r>
            <a:r>
              <a:rPr lang="en-US" dirty="0" err="1" smtClean="0">
                <a:latin typeface="+mj-lt"/>
              </a:rPr>
              <a:t>возила</a:t>
            </a:r>
            <a:r>
              <a:rPr lang="en-US" dirty="0" smtClean="0">
                <a:latin typeface="+mj-lt"/>
              </a:rPr>
              <a:t> (СВТВ): </a:t>
            </a:r>
            <a:r>
              <a:rPr lang="en-US" dirty="0" err="1" smtClean="0">
                <a:latin typeface="+mj-lt"/>
              </a:rPr>
              <a:t>ако</a:t>
            </a:r>
            <a:r>
              <a:rPr lang="en-US" dirty="0" smtClean="0">
                <a:latin typeface="+mj-lt"/>
              </a:rPr>
              <a:t> </a:t>
            </a:r>
            <a:r>
              <a:rPr lang="en-US" dirty="0" err="1" smtClean="0">
                <a:latin typeface="+mj-lt"/>
              </a:rPr>
              <a:t>је</a:t>
            </a:r>
            <a:r>
              <a:rPr lang="en-US" dirty="0" smtClean="0">
                <a:latin typeface="+mj-lt"/>
              </a:rPr>
              <a:t> </a:t>
            </a:r>
            <a:r>
              <a:rPr lang="en-US" dirty="0" err="1" smtClean="0">
                <a:latin typeface="+mj-lt"/>
              </a:rPr>
              <a:t>ВД</a:t>
            </a:r>
            <a:r>
              <a:rPr lang="en-US" baseline="-25000" dirty="0" err="1" smtClean="0">
                <a:latin typeface="+mj-lt"/>
              </a:rPr>
              <a:t>н</a:t>
            </a:r>
            <a:r>
              <a:rPr lang="en-US" dirty="0" smtClean="0">
                <a:latin typeface="+mj-lt"/>
              </a:rPr>
              <a:t> - ВЗУ</a:t>
            </a:r>
            <a:r>
              <a:rPr lang="en-US" baseline="-25000" dirty="0" smtClean="0">
                <a:latin typeface="+mj-lt"/>
              </a:rPr>
              <a:t>н-1</a:t>
            </a:r>
            <a:r>
              <a:rPr lang="en-US" dirty="0" smtClean="0">
                <a:latin typeface="+mj-lt"/>
              </a:rPr>
              <a:t> </a:t>
            </a:r>
            <a:r>
              <a:rPr lang="en-US" dirty="0" err="1" smtClean="0">
                <a:latin typeface="+mj-lt"/>
              </a:rPr>
              <a:t>веће</a:t>
            </a:r>
            <a:r>
              <a:rPr lang="en-US" dirty="0" smtClean="0">
                <a:latin typeface="+mj-lt"/>
              </a:rPr>
              <a:t> </a:t>
            </a:r>
            <a:r>
              <a:rPr lang="en-US" dirty="0" err="1" smtClean="0">
                <a:latin typeface="+mj-lt"/>
              </a:rPr>
              <a:t>од</a:t>
            </a:r>
            <a:r>
              <a:rPr lang="en-US" dirty="0" smtClean="0">
                <a:latin typeface="+mj-lt"/>
              </a:rPr>
              <a:t> </a:t>
            </a:r>
            <a:r>
              <a:rPr lang="en-US" dirty="0" err="1" smtClean="0">
                <a:latin typeface="+mj-lt"/>
              </a:rPr>
              <a:t>нуле</a:t>
            </a:r>
            <a:r>
              <a:rPr lang="en-US" dirty="0" smtClean="0">
                <a:latin typeface="+mj-lt"/>
              </a:rPr>
              <a:t>, </a:t>
            </a:r>
            <a:r>
              <a:rPr lang="en-US" dirty="0" err="1" smtClean="0">
                <a:latin typeface="+mj-lt"/>
              </a:rPr>
              <a:t>онда</a:t>
            </a:r>
            <a:r>
              <a:rPr lang="en-US" dirty="0" smtClean="0">
                <a:latin typeface="+mj-lt"/>
              </a:rPr>
              <a:t> </a:t>
            </a:r>
            <a:r>
              <a:rPr lang="en-US" dirty="0" err="1" smtClean="0">
                <a:latin typeface="+mj-lt"/>
              </a:rPr>
              <a:t>је</a:t>
            </a:r>
            <a:r>
              <a:rPr lang="en-US" dirty="0" smtClean="0">
                <a:latin typeface="+mj-lt"/>
              </a:rPr>
              <a:t> </a:t>
            </a:r>
            <a:r>
              <a:rPr lang="en-US" dirty="0" err="1" smtClean="0">
                <a:latin typeface="+mj-lt"/>
              </a:rPr>
              <a:t>СВТВ</a:t>
            </a:r>
            <a:r>
              <a:rPr lang="en-US" baseline="-25000" dirty="0" err="1" smtClean="0">
                <a:latin typeface="+mj-lt"/>
              </a:rPr>
              <a:t>н</a:t>
            </a:r>
            <a:r>
              <a:rPr lang="en-US" dirty="0" smtClean="0">
                <a:latin typeface="+mj-lt"/>
              </a:rPr>
              <a:t> = </a:t>
            </a:r>
            <a:r>
              <a:rPr lang="en-US" dirty="0" err="1" smtClean="0">
                <a:latin typeface="+mj-lt"/>
              </a:rPr>
              <a:t>ВД</a:t>
            </a:r>
            <a:r>
              <a:rPr lang="en-US" baseline="-25000" dirty="0" err="1" smtClean="0">
                <a:latin typeface="+mj-lt"/>
              </a:rPr>
              <a:t>н</a:t>
            </a:r>
            <a:r>
              <a:rPr lang="en-US" dirty="0" smtClean="0">
                <a:latin typeface="+mj-lt"/>
              </a:rPr>
              <a:t> - ВЗУ</a:t>
            </a:r>
            <a:r>
              <a:rPr lang="en-US" baseline="-25000" dirty="0" smtClean="0">
                <a:latin typeface="+mj-lt"/>
              </a:rPr>
              <a:t>н-1</a:t>
            </a:r>
            <a:r>
              <a:rPr lang="en-US" dirty="0" smtClean="0">
                <a:latin typeface="+mj-lt"/>
              </a:rPr>
              <a:t>, а </a:t>
            </a:r>
            <a:r>
              <a:rPr lang="en-US" dirty="0" err="1" smtClean="0">
                <a:latin typeface="+mj-lt"/>
              </a:rPr>
              <a:t>ако</a:t>
            </a:r>
            <a:r>
              <a:rPr lang="en-US" dirty="0" smtClean="0">
                <a:latin typeface="+mj-lt"/>
              </a:rPr>
              <a:t> </a:t>
            </a:r>
            <a:r>
              <a:rPr lang="en-US" dirty="0" err="1" smtClean="0">
                <a:latin typeface="+mj-lt"/>
              </a:rPr>
              <a:t>је</a:t>
            </a:r>
            <a:r>
              <a:rPr lang="en-US" dirty="0" smtClean="0">
                <a:latin typeface="+mj-lt"/>
              </a:rPr>
              <a:t> </a:t>
            </a:r>
            <a:r>
              <a:rPr lang="en-US" dirty="0" err="1" smtClean="0">
                <a:latin typeface="+mj-lt"/>
              </a:rPr>
              <a:t>мање</a:t>
            </a:r>
            <a:r>
              <a:rPr lang="en-US" dirty="0" smtClean="0">
                <a:latin typeface="+mj-lt"/>
              </a:rPr>
              <a:t> </a:t>
            </a:r>
            <a:r>
              <a:rPr lang="en-US" dirty="0" err="1" smtClean="0">
                <a:latin typeface="+mj-lt"/>
              </a:rPr>
              <a:t>од</a:t>
            </a:r>
            <a:r>
              <a:rPr lang="en-US" dirty="0" smtClean="0">
                <a:latin typeface="+mj-lt"/>
              </a:rPr>
              <a:t> </a:t>
            </a:r>
            <a:r>
              <a:rPr lang="en-US" dirty="0" err="1" smtClean="0">
                <a:latin typeface="+mj-lt"/>
              </a:rPr>
              <a:t>нуле</a:t>
            </a:r>
            <a:r>
              <a:rPr lang="en-US" dirty="0" smtClean="0">
                <a:latin typeface="+mj-lt"/>
              </a:rPr>
              <a:t> </a:t>
            </a:r>
            <a:r>
              <a:rPr lang="en-US" dirty="0" err="1" smtClean="0">
                <a:latin typeface="+mj-lt"/>
              </a:rPr>
              <a:t>онда</a:t>
            </a:r>
            <a:r>
              <a:rPr lang="en-US" dirty="0" smtClean="0">
                <a:latin typeface="+mj-lt"/>
              </a:rPr>
              <a:t> </a:t>
            </a:r>
            <a:r>
              <a:rPr lang="en-US" dirty="0" err="1" smtClean="0">
                <a:latin typeface="+mj-lt"/>
              </a:rPr>
              <a:t>је</a:t>
            </a:r>
            <a:r>
              <a:rPr lang="en-US" dirty="0" smtClean="0">
                <a:latin typeface="+mj-lt"/>
              </a:rPr>
              <a:t> </a:t>
            </a:r>
            <a:r>
              <a:rPr lang="en-US" dirty="0" err="1" smtClean="0">
                <a:latin typeface="+mj-lt"/>
              </a:rPr>
              <a:t>СВТВ</a:t>
            </a:r>
            <a:r>
              <a:rPr lang="en-US" baseline="-25000" dirty="0" err="1" smtClean="0">
                <a:latin typeface="+mj-lt"/>
              </a:rPr>
              <a:t>н</a:t>
            </a:r>
            <a:r>
              <a:rPr lang="en-US" dirty="0" smtClean="0">
                <a:latin typeface="+mj-lt"/>
              </a:rPr>
              <a:t> = 0</a:t>
            </a:r>
          </a:p>
          <a:p>
            <a:endParaRPr lang="en-US"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r-Cyrl-CS" sz="4400" dirty="0" smtClean="0"/>
              <a:t>Формирање симулационе табеле за дан 1 (систем са једним такси возилом)</a:t>
            </a:r>
            <a:endParaRPr lang="en-US" sz="4400" dirty="0"/>
          </a:p>
        </p:txBody>
      </p:sp>
      <p:sp>
        <p:nvSpPr>
          <p:cNvPr id="3" name="Content Placeholder 2"/>
          <p:cNvSpPr>
            <a:spLocks noGrp="1"/>
          </p:cNvSpPr>
          <p:nvPr>
            <p:ph idx="1"/>
          </p:nvPr>
        </p:nvSpPr>
        <p:spPr/>
        <p:txBody>
          <a:bodyPr>
            <a:normAutofit/>
          </a:bodyPr>
          <a:lstStyle/>
          <a:p>
            <a:r>
              <a:rPr lang="en-US" sz="2800" dirty="0" err="1" smtClean="0">
                <a:latin typeface="+mj-lt"/>
              </a:rPr>
              <a:t>Када</a:t>
            </a:r>
            <a:r>
              <a:rPr lang="en-US" sz="2800" dirty="0" smtClean="0">
                <a:latin typeface="+mj-lt"/>
              </a:rPr>
              <a:t> </a:t>
            </a:r>
            <a:r>
              <a:rPr lang="en-US" sz="2800" dirty="0" err="1" smtClean="0">
                <a:latin typeface="+mj-lt"/>
              </a:rPr>
              <a:t>смо</a:t>
            </a:r>
            <a:r>
              <a:rPr lang="en-US" sz="2800" dirty="0" smtClean="0">
                <a:latin typeface="+mj-lt"/>
              </a:rPr>
              <a:t> </a:t>
            </a:r>
            <a:r>
              <a:rPr lang="en-US" sz="2800" dirty="0" err="1" smtClean="0">
                <a:latin typeface="+mj-lt"/>
              </a:rPr>
              <a:t>одредили</a:t>
            </a:r>
            <a:r>
              <a:rPr lang="en-US" sz="2800" dirty="0" smtClean="0">
                <a:latin typeface="+mj-lt"/>
              </a:rPr>
              <a:t> </a:t>
            </a:r>
            <a:r>
              <a:rPr lang="en-US" sz="2800" dirty="0" err="1" smtClean="0">
                <a:latin typeface="+mj-lt"/>
              </a:rPr>
              <a:t>све</a:t>
            </a:r>
            <a:r>
              <a:rPr lang="en-US" sz="2800" dirty="0" smtClean="0">
                <a:latin typeface="+mj-lt"/>
              </a:rPr>
              <a:t> </a:t>
            </a:r>
            <a:r>
              <a:rPr lang="en-US" sz="2800" dirty="0" err="1" smtClean="0">
                <a:latin typeface="+mj-lt"/>
              </a:rPr>
              <a:t>ове</a:t>
            </a:r>
            <a:r>
              <a:rPr lang="en-US" sz="2800" dirty="0" smtClean="0">
                <a:latin typeface="+mj-lt"/>
              </a:rPr>
              <a:t> </a:t>
            </a:r>
            <a:r>
              <a:rPr lang="en-US" sz="2800" dirty="0" err="1" smtClean="0">
                <a:latin typeface="+mj-lt"/>
              </a:rPr>
              <a:t>параметре</a:t>
            </a:r>
            <a:r>
              <a:rPr lang="en-US" sz="2800" dirty="0" smtClean="0">
                <a:latin typeface="+mj-lt"/>
              </a:rPr>
              <a:t> </a:t>
            </a:r>
            <a:r>
              <a:rPr lang="en-US" sz="2800" dirty="0" err="1" smtClean="0">
                <a:latin typeface="+mj-lt"/>
              </a:rPr>
              <a:t>за</a:t>
            </a:r>
            <a:r>
              <a:rPr lang="en-US" sz="2800" dirty="0" smtClean="0">
                <a:latin typeface="+mj-lt"/>
              </a:rPr>
              <a:t> </a:t>
            </a:r>
            <a:r>
              <a:rPr lang="en-US" sz="2800" dirty="0" err="1" smtClean="0">
                <a:latin typeface="+mj-lt"/>
              </a:rPr>
              <a:t>све</a:t>
            </a:r>
            <a:r>
              <a:rPr lang="en-US" sz="2800" dirty="0" smtClean="0">
                <a:latin typeface="+mj-lt"/>
              </a:rPr>
              <a:t> </a:t>
            </a:r>
            <a:r>
              <a:rPr lang="en-US" sz="2800" dirty="0" err="1" smtClean="0">
                <a:latin typeface="+mj-lt"/>
              </a:rPr>
              <a:t>клијенте</a:t>
            </a:r>
            <a:r>
              <a:rPr lang="en-US" sz="2800" dirty="0" smtClean="0">
                <a:latin typeface="+mj-lt"/>
              </a:rPr>
              <a:t> у </a:t>
            </a:r>
            <a:r>
              <a:rPr lang="en-US" sz="2800" dirty="0" err="1" smtClean="0">
                <a:latin typeface="+mj-lt"/>
              </a:rPr>
              <a:t>току</a:t>
            </a:r>
            <a:r>
              <a:rPr lang="en-US" sz="2800" dirty="0" smtClean="0">
                <a:latin typeface="+mj-lt"/>
              </a:rPr>
              <a:t> </a:t>
            </a:r>
            <a:r>
              <a:rPr lang="en-US" sz="2800" dirty="0" err="1" smtClean="0">
                <a:latin typeface="+mj-lt"/>
              </a:rPr>
              <a:t>једне</a:t>
            </a:r>
            <a:r>
              <a:rPr lang="en-US" sz="2800" dirty="0" smtClean="0">
                <a:latin typeface="+mj-lt"/>
              </a:rPr>
              <a:t> </a:t>
            </a:r>
            <a:r>
              <a:rPr lang="en-US" sz="2800" dirty="0" err="1" smtClean="0">
                <a:latin typeface="+mj-lt"/>
              </a:rPr>
              <a:t>смене</a:t>
            </a:r>
            <a:r>
              <a:rPr lang="en-US" sz="2800" dirty="0" smtClean="0">
                <a:latin typeface="+mj-lt"/>
              </a:rPr>
              <a:t> </a:t>
            </a:r>
            <a:r>
              <a:rPr lang="en-US" sz="2800" dirty="0" err="1" smtClean="0">
                <a:latin typeface="+mj-lt"/>
              </a:rPr>
              <a:t>од</a:t>
            </a:r>
            <a:r>
              <a:rPr lang="en-US" sz="2800" dirty="0" smtClean="0">
                <a:latin typeface="+mj-lt"/>
              </a:rPr>
              <a:t> 8 </a:t>
            </a:r>
            <a:r>
              <a:rPr lang="en-US" sz="2800" dirty="0" err="1" smtClean="0">
                <a:latin typeface="+mj-lt"/>
              </a:rPr>
              <a:t>сати</a:t>
            </a:r>
            <a:r>
              <a:rPr lang="en-US" sz="2800" dirty="0" smtClean="0">
                <a:latin typeface="+mj-lt"/>
              </a:rPr>
              <a:t> (</a:t>
            </a:r>
            <a:r>
              <a:rPr lang="en-US" sz="2800" dirty="0" err="1" smtClean="0">
                <a:latin typeface="+mj-lt"/>
              </a:rPr>
              <a:t>дан</a:t>
            </a:r>
            <a:r>
              <a:rPr lang="en-US" sz="2800" dirty="0" smtClean="0">
                <a:latin typeface="+mj-lt"/>
              </a:rPr>
              <a:t> 1), </a:t>
            </a:r>
            <a:r>
              <a:rPr lang="en-US" sz="2800" dirty="0" err="1" smtClean="0">
                <a:latin typeface="+mj-lt"/>
              </a:rPr>
              <a:t>можемо</a:t>
            </a:r>
            <a:r>
              <a:rPr lang="en-US" sz="2800" dirty="0" smtClean="0">
                <a:latin typeface="+mj-lt"/>
              </a:rPr>
              <a:t> </a:t>
            </a:r>
            <a:r>
              <a:rPr lang="en-US" sz="2800" dirty="0" err="1" smtClean="0">
                <a:latin typeface="+mj-lt"/>
              </a:rPr>
              <a:t>да</a:t>
            </a:r>
            <a:r>
              <a:rPr lang="en-US" sz="2800" dirty="0" smtClean="0">
                <a:latin typeface="+mj-lt"/>
              </a:rPr>
              <a:t> </a:t>
            </a:r>
            <a:r>
              <a:rPr lang="en-US" sz="2800" dirty="0" err="1" smtClean="0">
                <a:latin typeface="+mj-lt"/>
              </a:rPr>
              <a:t>оформимо</a:t>
            </a:r>
            <a:r>
              <a:rPr lang="en-US" sz="2800" dirty="0" smtClean="0">
                <a:latin typeface="+mj-lt"/>
              </a:rPr>
              <a:t> </a:t>
            </a:r>
            <a:r>
              <a:rPr lang="en-US" sz="2800" dirty="0" err="1" smtClean="0">
                <a:latin typeface="+mj-lt"/>
              </a:rPr>
              <a:t>коначну</a:t>
            </a:r>
            <a:r>
              <a:rPr lang="en-US" sz="2800" dirty="0" smtClean="0">
                <a:latin typeface="+mj-lt"/>
              </a:rPr>
              <a:t> </a:t>
            </a:r>
            <a:r>
              <a:rPr lang="en-US" sz="2800" dirty="0" err="1" smtClean="0">
                <a:latin typeface="+mj-lt"/>
              </a:rPr>
              <a:t>симулациону</a:t>
            </a:r>
            <a:r>
              <a:rPr lang="en-US" sz="2800" dirty="0" smtClean="0">
                <a:latin typeface="+mj-lt"/>
              </a:rPr>
              <a:t> </a:t>
            </a:r>
            <a:r>
              <a:rPr lang="en-US" sz="2800" dirty="0" err="1" smtClean="0">
                <a:latin typeface="+mj-lt"/>
              </a:rPr>
              <a:t>табелу</a:t>
            </a:r>
            <a:r>
              <a:rPr lang="en-US" sz="2800" dirty="0" smtClean="0">
                <a:latin typeface="+mj-lt"/>
              </a:rPr>
              <a:t> </a:t>
            </a:r>
            <a:r>
              <a:rPr lang="en-US" sz="2800" dirty="0" err="1" smtClean="0">
                <a:latin typeface="+mj-lt"/>
              </a:rPr>
              <a:t>првог</a:t>
            </a:r>
            <a:r>
              <a:rPr lang="en-US" sz="2800" dirty="0" smtClean="0">
                <a:latin typeface="+mj-lt"/>
              </a:rPr>
              <a:t> </a:t>
            </a:r>
            <a:r>
              <a:rPr lang="en-US" sz="2800" dirty="0" err="1" smtClean="0">
                <a:latin typeface="+mj-lt"/>
              </a:rPr>
              <a:t>дана</a:t>
            </a:r>
            <a:r>
              <a:rPr lang="en-US" sz="2800" dirty="0" smtClean="0">
                <a:latin typeface="+mj-lt"/>
              </a:rPr>
              <a:t> </a:t>
            </a:r>
            <a:r>
              <a:rPr lang="en-US" sz="2800" dirty="0" err="1" smtClean="0">
                <a:latin typeface="+mj-lt"/>
              </a:rPr>
              <a:t>за</a:t>
            </a:r>
            <a:r>
              <a:rPr lang="en-US" sz="2800" dirty="0" smtClean="0">
                <a:latin typeface="+mj-lt"/>
              </a:rPr>
              <a:t> </a:t>
            </a:r>
            <a:r>
              <a:rPr lang="en-US" sz="2800" dirty="0" err="1" smtClean="0">
                <a:latin typeface="+mj-lt"/>
              </a:rPr>
              <a:t>систем</a:t>
            </a:r>
            <a:r>
              <a:rPr lang="en-US" sz="2800" dirty="0" smtClean="0">
                <a:latin typeface="+mj-lt"/>
              </a:rPr>
              <a:t> </a:t>
            </a:r>
            <a:r>
              <a:rPr lang="en-US" sz="2800" dirty="0" err="1" smtClean="0">
                <a:latin typeface="+mj-lt"/>
              </a:rPr>
              <a:t>са</a:t>
            </a:r>
            <a:r>
              <a:rPr lang="en-US" sz="2800" dirty="0" smtClean="0">
                <a:latin typeface="+mj-lt"/>
              </a:rPr>
              <a:t> ЈЕДНИМ </a:t>
            </a:r>
            <a:r>
              <a:rPr lang="en-US" sz="2800" dirty="0" err="1" smtClean="0">
                <a:latin typeface="+mj-lt"/>
              </a:rPr>
              <a:t>такси</a:t>
            </a:r>
            <a:r>
              <a:rPr lang="en-US" sz="2800" dirty="0" smtClean="0">
                <a:latin typeface="+mj-lt"/>
              </a:rPr>
              <a:t> </a:t>
            </a:r>
            <a:r>
              <a:rPr lang="en-US" sz="2800" dirty="0" err="1" smtClean="0">
                <a:latin typeface="+mj-lt"/>
              </a:rPr>
              <a:t>возилом</a:t>
            </a:r>
            <a:r>
              <a:rPr lang="sr-Cyrl-CS" sz="2800" dirty="0" smtClean="0">
                <a:latin typeface="+mj-lt"/>
              </a:rPr>
              <a:t>.</a:t>
            </a:r>
            <a:endParaRPr lang="en-US" sz="2800" dirty="0" smtClean="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800" dirty="0" err="1" smtClean="0"/>
              <a:t>Симулациона</a:t>
            </a:r>
            <a:r>
              <a:rPr lang="en-US" sz="3800" dirty="0" smtClean="0"/>
              <a:t> </a:t>
            </a:r>
            <a:r>
              <a:rPr lang="en-US" sz="3800" dirty="0" err="1" smtClean="0"/>
              <a:t>табела</a:t>
            </a:r>
            <a:r>
              <a:rPr lang="en-US" sz="3800" dirty="0" smtClean="0"/>
              <a:t> </a:t>
            </a:r>
            <a:r>
              <a:rPr lang="en-US" sz="3800" dirty="0" err="1" smtClean="0"/>
              <a:t>за</a:t>
            </a:r>
            <a:r>
              <a:rPr lang="en-US" sz="3800" dirty="0" smtClean="0"/>
              <a:t> </a:t>
            </a:r>
            <a:r>
              <a:rPr lang="sr-Cyrl-CS" sz="3800" dirty="0" smtClean="0"/>
              <a:t>дан</a:t>
            </a:r>
            <a:r>
              <a:rPr lang="en-US" sz="3800" dirty="0" smtClean="0"/>
              <a:t> 1 (</a:t>
            </a:r>
            <a:r>
              <a:rPr lang="en-US" sz="3800" dirty="0" err="1" smtClean="0"/>
              <a:t>систем</a:t>
            </a:r>
            <a:r>
              <a:rPr lang="en-US" sz="3800" dirty="0" smtClean="0"/>
              <a:t> </a:t>
            </a:r>
            <a:r>
              <a:rPr lang="sr-Cyrl-CS" sz="3800" dirty="0" smtClean="0"/>
              <a:t>са </a:t>
            </a:r>
            <a:r>
              <a:rPr lang="en-US" sz="3800" dirty="0" err="1" smtClean="0"/>
              <a:t>једн</a:t>
            </a:r>
            <a:r>
              <a:rPr lang="sr-Cyrl-CS" sz="3800" dirty="0" smtClean="0"/>
              <a:t>им</a:t>
            </a:r>
            <a:r>
              <a:rPr lang="en-US" sz="3800" dirty="0" smtClean="0"/>
              <a:t> </a:t>
            </a:r>
            <a:r>
              <a:rPr lang="en-US" sz="3800" dirty="0" err="1" smtClean="0"/>
              <a:t>такси</a:t>
            </a:r>
            <a:r>
              <a:rPr lang="en-US" sz="3800" dirty="0" smtClean="0"/>
              <a:t> </a:t>
            </a:r>
            <a:r>
              <a:rPr lang="en-US" sz="3800" dirty="0" err="1" smtClean="0"/>
              <a:t>возил</a:t>
            </a:r>
            <a:r>
              <a:rPr lang="sr-Cyrl-CS" sz="3800" dirty="0" smtClean="0"/>
              <a:t>ом</a:t>
            </a:r>
            <a:r>
              <a:rPr lang="en-US" sz="3800" dirty="0" smtClean="0"/>
              <a:t>)</a:t>
            </a:r>
            <a:r>
              <a:rPr lang="sr-Cyrl-CS" sz="3800" dirty="0" smtClean="0"/>
              <a:t>, први део</a:t>
            </a:r>
            <a:endParaRPr lang="en-US" sz="3800" dirty="0"/>
          </a:p>
        </p:txBody>
      </p:sp>
      <p:graphicFrame>
        <p:nvGraphicFramePr>
          <p:cNvPr id="4" name="Content Placeholder 3"/>
          <p:cNvGraphicFramePr>
            <a:graphicFrameLocks noGrp="1"/>
          </p:cNvGraphicFramePr>
          <p:nvPr>
            <p:ph idx="1"/>
          </p:nvPr>
        </p:nvGraphicFramePr>
        <p:xfrm>
          <a:off x="457200" y="2133600"/>
          <a:ext cx="8229600" cy="4165600"/>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tblGrid>
              <a:tr h="370840">
                <a:tc gridSpan="9">
                  <a:txBody>
                    <a:bodyPr/>
                    <a:lstStyle/>
                    <a:p>
                      <a:pPr marL="0" marR="0" algn="ctr">
                        <a:spcBef>
                          <a:spcPts val="0"/>
                        </a:spcBef>
                        <a:spcAft>
                          <a:spcPts val="0"/>
                        </a:spcAft>
                      </a:pPr>
                      <a:r>
                        <a:rPr lang="en-US" sz="1400" b="1" i="0" dirty="0" err="1">
                          <a:latin typeface="Arial"/>
                          <a:ea typeface="Times New Roman"/>
                          <a:cs typeface="Times New Roman"/>
                        </a:rPr>
                        <a:t>Табела</a:t>
                      </a:r>
                      <a:r>
                        <a:rPr lang="en-US" sz="1400" b="1" i="0" dirty="0">
                          <a:latin typeface="Arial"/>
                          <a:ea typeface="Times New Roman"/>
                          <a:cs typeface="Times New Roman"/>
                        </a:rPr>
                        <a:t> 2.1.4: </a:t>
                      </a:r>
                      <a:r>
                        <a:rPr lang="en-US" sz="1400" b="1" i="0" dirty="0" err="1">
                          <a:latin typeface="Arial"/>
                          <a:ea typeface="Times New Roman"/>
                          <a:cs typeface="Times New Roman"/>
                        </a:rPr>
                        <a:t>Симулациона</a:t>
                      </a:r>
                      <a:r>
                        <a:rPr lang="en-US" sz="1400" b="1" i="0" dirty="0">
                          <a:latin typeface="Arial"/>
                          <a:ea typeface="Times New Roman"/>
                          <a:cs typeface="Times New Roman"/>
                        </a:rPr>
                        <a:t> </a:t>
                      </a:r>
                      <a:r>
                        <a:rPr lang="en-US" sz="1400" b="1" i="0" dirty="0" err="1">
                          <a:latin typeface="Arial"/>
                          <a:ea typeface="Times New Roman"/>
                          <a:cs typeface="Times New Roman"/>
                        </a:rPr>
                        <a:t>табела</a:t>
                      </a:r>
                      <a:r>
                        <a:rPr lang="en-US" sz="1400" b="1" i="0" dirty="0">
                          <a:latin typeface="Arial"/>
                          <a:ea typeface="Times New Roman"/>
                          <a:cs typeface="Times New Roman"/>
                        </a:rPr>
                        <a:t> </a:t>
                      </a:r>
                      <a:r>
                        <a:rPr lang="en-US" sz="1400" b="1" i="0" dirty="0" err="1">
                          <a:latin typeface="Arial"/>
                          <a:ea typeface="Times New Roman"/>
                          <a:cs typeface="Times New Roman"/>
                        </a:rPr>
                        <a:t>за</a:t>
                      </a:r>
                      <a:r>
                        <a:rPr lang="en-US" sz="1400" b="1" i="0" dirty="0">
                          <a:latin typeface="Arial"/>
                          <a:ea typeface="Times New Roman"/>
                          <a:cs typeface="Times New Roman"/>
                        </a:rPr>
                        <a:t> </a:t>
                      </a:r>
                      <a:r>
                        <a:rPr lang="sr-Cyrl-CS" sz="1400" b="1" i="0" dirty="0">
                          <a:latin typeface="Arial"/>
                          <a:ea typeface="Times New Roman"/>
                          <a:cs typeface="Times New Roman"/>
                        </a:rPr>
                        <a:t>дан</a:t>
                      </a:r>
                      <a:r>
                        <a:rPr lang="en-US" sz="1400" b="1" i="0" dirty="0">
                          <a:latin typeface="Arial"/>
                          <a:ea typeface="Times New Roman"/>
                          <a:cs typeface="Times New Roman"/>
                        </a:rPr>
                        <a:t> 1 (</a:t>
                      </a:r>
                      <a:r>
                        <a:rPr lang="en-US" sz="1400" b="1" i="0" dirty="0" err="1">
                          <a:latin typeface="Arial"/>
                          <a:ea typeface="Times New Roman"/>
                          <a:cs typeface="Times New Roman"/>
                        </a:rPr>
                        <a:t>систем</a:t>
                      </a:r>
                      <a:r>
                        <a:rPr lang="en-US" sz="1400" b="1" i="0" dirty="0">
                          <a:latin typeface="Arial"/>
                          <a:ea typeface="Times New Roman"/>
                          <a:cs typeface="Times New Roman"/>
                        </a:rPr>
                        <a:t> </a:t>
                      </a:r>
                      <a:r>
                        <a:rPr lang="sr-Cyrl-CS" sz="1400" b="1" i="0" dirty="0">
                          <a:latin typeface="Arial"/>
                          <a:ea typeface="Times New Roman"/>
                          <a:cs typeface="Times New Roman"/>
                        </a:rPr>
                        <a:t>са </a:t>
                      </a:r>
                      <a:r>
                        <a:rPr lang="en-US" sz="1400" b="1" i="0" dirty="0" err="1">
                          <a:latin typeface="Arial"/>
                          <a:ea typeface="Times New Roman"/>
                          <a:cs typeface="Times New Roman"/>
                        </a:rPr>
                        <a:t>једн</a:t>
                      </a:r>
                      <a:r>
                        <a:rPr lang="sr-Cyrl-CS" sz="1400" b="1" i="0" dirty="0">
                          <a:latin typeface="Arial"/>
                          <a:ea typeface="Times New Roman"/>
                          <a:cs typeface="Times New Roman"/>
                        </a:rPr>
                        <a:t>им</a:t>
                      </a:r>
                      <a:r>
                        <a:rPr lang="en-US" sz="1400" b="1" i="0" dirty="0">
                          <a:latin typeface="Arial"/>
                          <a:ea typeface="Times New Roman"/>
                          <a:cs typeface="Times New Roman"/>
                        </a:rPr>
                        <a:t> </a:t>
                      </a:r>
                      <a:r>
                        <a:rPr lang="en-US" sz="1400" b="1" i="0" dirty="0" err="1">
                          <a:latin typeface="Arial"/>
                          <a:ea typeface="Times New Roman"/>
                          <a:cs typeface="Times New Roman"/>
                        </a:rPr>
                        <a:t>такси</a:t>
                      </a:r>
                      <a:r>
                        <a:rPr lang="en-US" sz="1400" b="1" i="0" dirty="0">
                          <a:latin typeface="Arial"/>
                          <a:ea typeface="Times New Roman"/>
                          <a:cs typeface="Times New Roman"/>
                        </a:rPr>
                        <a:t> </a:t>
                      </a:r>
                      <a:r>
                        <a:rPr lang="en-US" sz="1400" b="1" i="0" dirty="0" err="1">
                          <a:latin typeface="Arial"/>
                          <a:ea typeface="Times New Roman"/>
                          <a:cs typeface="Times New Roman"/>
                        </a:rPr>
                        <a:t>возил</a:t>
                      </a:r>
                      <a:r>
                        <a:rPr lang="sr-Cyrl-CS" sz="1400" b="1" i="0" dirty="0">
                          <a:latin typeface="Arial"/>
                          <a:ea typeface="Times New Roman"/>
                          <a:cs typeface="Times New Roman"/>
                        </a:rPr>
                        <a:t>ом</a:t>
                      </a:r>
                      <a:r>
                        <a:rPr lang="en-US" sz="1400" b="1" i="0" dirty="0">
                          <a:latin typeface="Arial"/>
                          <a:ea typeface="Times New Roman"/>
                          <a:cs typeface="Times New Roman"/>
                        </a:rPr>
                        <a:t>)</a:t>
                      </a: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algn="ctr">
                        <a:spcBef>
                          <a:spcPts val="0"/>
                        </a:spcBef>
                        <a:spcAft>
                          <a:spcPts val="0"/>
                        </a:spcAft>
                      </a:pPr>
                      <a:r>
                        <a:rPr lang="en-US" sz="1000" dirty="0" err="1">
                          <a:latin typeface="Arial"/>
                          <a:ea typeface="Times New Roman"/>
                          <a:cs typeface="Times New Roman"/>
                        </a:rPr>
                        <a:t>Клијент</a:t>
                      </a:r>
                      <a:endParaRPr lang="en-US" sz="110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Време </a:t>
                      </a:r>
                      <a:r>
                        <a:rPr lang="sr-Cyrl-CS" sz="1000">
                          <a:latin typeface="Arial"/>
                          <a:ea typeface="Times New Roman"/>
                          <a:cs typeface="Times New Roman"/>
                        </a:rPr>
                        <a:t>м</a:t>
                      </a:r>
                      <a:r>
                        <a:rPr lang="en-US" sz="1000">
                          <a:latin typeface="Arial"/>
                          <a:ea typeface="Times New Roman"/>
                          <a:cs typeface="Times New Roman"/>
                        </a:rPr>
                        <a:t>еђудоласка</a:t>
                      </a:r>
                      <a:endParaRPr lang="en-US" sz="110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Време </a:t>
                      </a:r>
                      <a:r>
                        <a:rPr lang="sr-Cyrl-CS" sz="1000">
                          <a:latin typeface="Arial"/>
                          <a:ea typeface="Times New Roman"/>
                          <a:cs typeface="Times New Roman"/>
                        </a:rPr>
                        <a:t>д</a:t>
                      </a:r>
                      <a:r>
                        <a:rPr lang="en-US" sz="1000">
                          <a:latin typeface="Arial"/>
                          <a:ea typeface="Times New Roman"/>
                          <a:cs typeface="Times New Roman"/>
                        </a:rPr>
                        <a:t>оласка</a:t>
                      </a:r>
                      <a:endParaRPr lang="en-US" sz="110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00" dirty="0" err="1">
                          <a:latin typeface="Arial"/>
                          <a:ea typeface="Times New Roman"/>
                          <a:cs typeface="Times New Roman"/>
                        </a:rPr>
                        <a:t>Време</a:t>
                      </a:r>
                      <a:r>
                        <a:rPr lang="en-US" sz="1000" dirty="0">
                          <a:latin typeface="Arial"/>
                          <a:ea typeface="Times New Roman"/>
                          <a:cs typeface="Times New Roman"/>
                        </a:rPr>
                        <a:t> </a:t>
                      </a:r>
                      <a:r>
                        <a:rPr lang="sr-Cyrl-CS" sz="1000" dirty="0">
                          <a:latin typeface="Arial"/>
                          <a:ea typeface="Times New Roman"/>
                          <a:cs typeface="Times New Roman"/>
                        </a:rPr>
                        <a:t>т</a:t>
                      </a:r>
                      <a:r>
                        <a:rPr lang="en-US" sz="1000" dirty="0" err="1">
                          <a:latin typeface="Arial"/>
                          <a:ea typeface="Times New Roman"/>
                          <a:cs typeface="Times New Roman"/>
                        </a:rPr>
                        <a:t>рајања</a:t>
                      </a:r>
                      <a:r>
                        <a:rPr lang="en-US" sz="1000" dirty="0">
                          <a:latin typeface="Arial"/>
                          <a:ea typeface="Times New Roman"/>
                          <a:cs typeface="Times New Roman"/>
                        </a:rPr>
                        <a:t> </a:t>
                      </a:r>
                      <a:r>
                        <a:rPr lang="sr-Cyrl-CS" sz="1000" dirty="0">
                          <a:latin typeface="Arial"/>
                          <a:ea typeface="Times New Roman"/>
                          <a:cs typeface="Times New Roman"/>
                        </a:rPr>
                        <a:t>у</a:t>
                      </a:r>
                      <a:r>
                        <a:rPr lang="en-US" sz="1000" dirty="0" err="1">
                          <a:latin typeface="Arial"/>
                          <a:ea typeface="Times New Roman"/>
                          <a:cs typeface="Times New Roman"/>
                        </a:rPr>
                        <a:t>слуге</a:t>
                      </a:r>
                      <a:endParaRPr lang="en-US" sz="110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Време </a:t>
                      </a:r>
                      <a:r>
                        <a:rPr lang="sr-Cyrl-CS" sz="1000">
                          <a:latin typeface="Arial"/>
                          <a:ea typeface="Times New Roman"/>
                          <a:cs typeface="Times New Roman"/>
                        </a:rPr>
                        <a:t>п</a:t>
                      </a:r>
                      <a:r>
                        <a:rPr lang="en-US" sz="1000">
                          <a:latin typeface="Arial"/>
                          <a:ea typeface="Times New Roman"/>
                          <a:cs typeface="Times New Roman"/>
                        </a:rPr>
                        <a:t>очетка </a:t>
                      </a:r>
                      <a:r>
                        <a:rPr lang="sr-Cyrl-CS" sz="1000">
                          <a:latin typeface="Arial"/>
                          <a:ea typeface="Times New Roman"/>
                          <a:cs typeface="Times New Roman"/>
                        </a:rPr>
                        <a:t>у</a:t>
                      </a:r>
                      <a:r>
                        <a:rPr lang="en-US" sz="1000">
                          <a:latin typeface="Arial"/>
                          <a:ea typeface="Times New Roman"/>
                          <a:cs typeface="Times New Roman"/>
                        </a:rPr>
                        <a:t>слуге</a:t>
                      </a:r>
                      <a:endParaRPr lang="en-US" sz="110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Чекање </a:t>
                      </a:r>
                      <a:r>
                        <a:rPr lang="sr-Cyrl-CS" sz="1000">
                          <a:latin typeface="Arial"/>
                          <a:ea typeface="Times New Roman"/>
                          <a:cs typeface="Times New Roman"/>
                        </a:rPr>
                        <a:t>н</a:t>
                      </a:r>
                      <a:r>
                        <a:rPr lang="en-US" sz="1000">
                          <a:latin typeface="Arial"/>
                          <a:ea typeface="Times New Roman"/>
                          <a:cs typeface="Times New Roman"/>
                        </a:rPr>
                        <a:t>а </a:t>
                      </a:r>
                      <a:r>
                        <a:rPr lang="sr-Cyrl-CS" sz="1000">
                          <a:latin typeface="Arial"/>
                          <a:ea typeface="Times New Roman"/>
                          <a:cs typeface="Times New Roman"/>
                        </a:rPr>
                        <a:t>у</a:t>
                      </a:r>
                      <a:r>
                        <a:rPr lang="en-US" sz="1000">
                          <a:latin typeface="Arial"/>
                          <a:ea typeface="Times New Roman"/>
                          <a:cs typeface="Times New Roman"/>
                        </a:rPr>
                        <a:t>слугу</a:t>
                      </a:r>
                      <a:endParaRPr lang="en-US" sz="110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Време </a:t>
                      </a:r>
                      <a:r>
                        <a:rPr lang="sr-Cyrl-CS" sz="1000">
                          <a:latin typeface="Arial"/>
                          <a:ea typeface="Times New Roman"/>
                          <a:cs typeface="Times New Roman"/>
                        </a:rPr>
                        <a:t>з</a:t>
                      </a:r>
                      <a:r>
                        <a:rPr lang="en-US" sz="1000">
                          <a:latin typeface="Arial"/>
                          <a:ea typeface="Times New Roman"/>
                          <a:cs typeface="Times New Roman"/>
                        </a:rPr>
                        <a:t>авршетка </a:t>
                      </a:r>
                      <a:r>
                        <a:rPr lang="sr-Cyrl-CS" sz="1000">
                          <a:latin typeface="Arial"/>
                          <a:ea typeface="Times New Roman"/>
                          <a:cs typeface="Times New Roman"/>
                        </a:rPr>
                        <a:t>у</a:t>
                      </a:r>
                      <a:r>
                        <a:rPr lang="en-US" sz="1000">
                          <a:latin typeface="Arial"/>
                          <a:ea typeface="Times New Roman"/>
                          <a:cs typeface="Times New Roman"/>
                        </a:rPr>
                        <a:t>слуге</a:t>
                      </a:r>
                      <a:endParaRPr lang="en-US" sz="110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Време </a:t>
                      </a:r>
                      <a:r>
                        <a:rPr lang="sr-Cyrl-CS" sz="1000">
                          <a:latin typeface="Arial"/>
                          <a:ea typeface="Times New Roman"/>
                          <a:cs typeface="Times New Roman"/>
                        </a:rPr>
                        <a:t>п</a:t>
                      </a:r>
                      <a:r>
                        <a:rPr lang="en-US" sz="1000">
                          <a:latin typeface="Arial"/>
                          <a:ea typeface="Times New Roman"/>
                          <a:cs typeface="Times New Roman"/>
                        </a:rPr>
                        <a:t>роведено </a:t>
                      </a:r>
                      <a:r>
                        <a:rPr lang="sr-Cyrl-CS" sz="1000">
                          <a:latin typeface="Arial"/>
                          <a:ea typeface="Times New Roman"/>
                          <a:cs typeface="Times New Roman"/>
                        </a:rPr>
                        <a:t>у с</a:t>
                      </a:r>
                      <a:r>
                        <a:rPr lang="en-US" sz="1000">
                          <a:latin typeface="Arial"/>
                          <a:ea typeface="Times New Roman"/>
                          <a:cs typeface="Times New Roman"/>
                        </a:rPr>
                        <a:t>истему</a:t>
                      </a:r>
                      <a:endParaRPr lang="en-US" sz="110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Слободно </a:t>
                      </a:r>
                      <a:r>
                        <a:rPr lang="sr-Cyrl-CS" sz="1000">
                          <a:latin typeface="Arial"/>
                          <a:ea typeface="Times New Roman"/>
                          <a:cs typeface="Times New Roman"/>
                        </a:rPr>
                        <a:t>в</a:t>
                      </a:r>
                      <a:r>
                        <a:rPr lang="en-US" sz="1000">
                          <a:latin typeface="Arial"/>
                          <a:ea typeface="Times New Roman"/>
                          <a:cs typeface="Times New Roman"/>
                        </a:rPr>
                        <a:t>реме </a:t>
                      </a:r>
                      <a:r>
                        <a:rPr lang="sr-Cyrl-CS" sz="1000">
                          <a:latin typeface="Arial"/>
                          <a:ea typeface="Times New Roman"/>
                          <a:cs typeface="Times New Roman"/>
                        </a:rPr>
                        <a:t>т</a:t>
                      </a:r>
                      <a:r>
                        <a:rPr lang="en-US" sz="1000">
                          <a:latin typeface="Arial"/>
                          <a:ea typeface="Times New Roman"/>
                          <a:cs typeface="Times New Roman"/>
                        </a:rPr>
                        <a:t>акси </a:t>
                      </a:r>
                      <a:r>
                        <a:rPr lang="sr-Cyrl-CS" sz="1000">
                          <a:latin typeface="Arial"/>
                          <a:ea typeface="Times New Roman"/>
                          <a:cs typeface="Times New Roman"/>
                        </a:rPr>
                        <a:t>в</a:t>
                      </a:r>
                      <a:r>
                        <a:rPr lang="en-US" sz="1000">
                          <a:latin typeface="Arial"/>
                          <a:ea typeface="Times New Roman"/>
                          <a:cs typeface="Times New Roman"/>
                        </a:rPr>
                        <a:t>озила</a:t>
                      </a:r>
                      <a:endParaRPr lang="en-US" sz="110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r>
              <a:tr h="370840">
                <a:tc>
                  <a:txBody>
                    <a:bodyPr/>
                    <a:lstStyle/>
                    <a:p>
                      <a:pPr marL="0" marR="0" algn="ctr">
                        <a:spcBef>
                          <a:spcPts val="0"/>
                        </a:spcBef>
                        <a:spcAft>
                          <a:spcPts val="0"/>
                        </a:spcAft>
                      </a:pPr>
                      <a:r>
                        <a:rPr lang="en-US" sz="1200">
                          <a:latin typeface="Arial"/>
                          <a:ea typeface="Times New Roman"/>
                          <a:cs typeface="Times New Roman"/>
                        </a:rPr>
                        <a:t>1</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sr-Cyrl-CS" sz="1200">
                          <a:latin typeface="Arial"/>
                          <a:ea typeface="Times New Roman"/>
                          <a:cs typeface="Times New Roman"/>
                        </a:rPr>
                        <a:t>-</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sr-Cyrl-CS" sz="1200">
                          <a:latin typeface="Arial"/>
                          <a:ea typeface="Times New Roman"/>
                          <a:cs typeface="Times New Roman"/>
                        </a:rPr>
                        <a:t>0</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r>
              <a:tr h="370840">
                <a:tc>
                  <a:txBody>
                    <a:bodyPr/>
                    <a:lstStyle/>
                    <a:p>
                      <a:pPr marL="0" marR="0" algn="ctr">
                        <a:spcBef>
                          <a:spcPts val="0"/>
                        </a:spcBef>
                        <a:spcAft>
                          <a:spcPts val="0"/>
                        </a:spcAft>
                      </a:pPr>
                      <a:r>
                        <a:rPr lang="en-US" sz="1200">
                          <a:latin typeface="Arial"/>
                          <a:ea typeface="Times New Roman"/>
                          <a:cs typeface="Times New Roman"/>
                        </a:rPr>
                        <a:t>2</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55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5</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3</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55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55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100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4</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80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100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105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150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6</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150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175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7</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160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175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200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dirty="0">
                          <a:latin typeface="Arial"/>
                          <a:ea typeface="Times New Roman"/>
                          <a:cs typeface="Times New Roman"/>
                        </a:rPr>
                        <a:t>8</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175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200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205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0</a:t>
                      </a:r>
                      <a:endParaRPr lang="en-US" sz="1100" dirty="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dirty="0">
                          <a:latin typeface="Arial"/>
                          <a:ea typeface="Times New Roman"/>
                          <a:cs typeface="Times New Roman"/>
                        </a:rPr>
                        <a:t>9</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35</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210</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35</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210</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0</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245</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35</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5</a:t>
                      </a:r>
                      <a:endParaRPr lang="en-US" sz="1100" dirty="0">
                        <a:latin typeface="Arial"/>
                        <a:ea typeface="Times New Roman"/>
                        <a:cs typeface="Times New Roman"/>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800" dirty="0" err="1" smtClean="0"/>
              <a:t>Симулациона</a:t>
            </a:r>
            <a:r>
              <a:rPr lang="en-US" sz="3800" dirty="0" smtClean="0"/>
              <a:t> </a:t>
            </a:r>
            <a:r>
              <a:rPr lang="en-US" sz="3800" dirty="0" err="1" smtClean="0"/>
              <a:t>табела</a:t>
            </a:r>
            <a:r>
              <a:rPr lang="en-US" sz="3800" dirty="0" smtClean="0"/>
              <a:t> </a:t>
            </a:r>
            <a:r>
              <a:rPr lang="en-US" sz="3800" dirty="0" err="1" smtClean="0"/>
              <a:t>за</a:t>
            </a:r>
            <a:r>
              <a:rPr lang="en-US" sz="3800" dirty="0" smtClean="0"/>
              <a:t> </a:t>
            </a:r>
            <a:r>
              <a:rPr lang="sr-Cyrl-CS" sz="3800" dirty="0" smtClean="0"/>
              <a:t>дан</a:t>
            </a:r>
            <a:r>
              <a:rPr lang="en-US" sz="3800" dirty="0" smtClean="0"/>
              <a:t> 1 (</a:t>
            </a:r>
            <a:r>
              <a:rPr lang="en-US" sz="3800" dirty="0" err="1" smtClean="0"/>
              <a:t>систем</a:t>
            </a:r>
            <a:r>
              <a:rPr lang="en-US" sz="3800" dirty="0" smtClean="0"/>
              <a:t> </a:t>
            </a:r>
            <a:r>
              <a:rPr lang="sr-Cyrl-CS" sz="3800" dirty="0" smtClean="0"/>
              <a:t>са </a:t>
            </a:r>
            <a:r>
              <a:rPr lang="en-US" sz="3800" dirty="0" err="1" smtClean="0"/>
              <a:t>једн</a:t>
            </a:r>
            <a:r>
              <a:rPr lang="sr-Cyrl-CS" sz="3800" dirty="0" smtClean="0"/>
              <a:t>им</a:t>
            </a:r>
            <a:r>
              <a:rPr lang="en-US" sz="3800" dirty="0" smtClean="0"/>
              <a:t> </a:t>
            </a:r>
            <a:r>
              <a:rPr lang="en-US" sz="3800" dirty="0" err="1" smtClean="0"/>
              <a:t>такси</a:t>
            </a:r>
            <a:r>
              <a:rPr lang="en-US" sz="3800" dirty="0" smtClean="0"/>
              <a:t> </a:t>
            </a:r>
            <a:r>
              <a:rPr lang="en-US" sz="3800" dirty="0" err="1" smtClean="0"/>
              <a:t>возил</a:t>
            </a:r>
            <a:r>
              <a:rPr lang="sr-Cyrl-CS" sz="3800" dirty="0" smtClean="0"/>
              <a:t>ом</a:t>
            </a:r>
            <a:r>
              <a:rPr lang="en-US" sz="3800" dirty="0" smtClean="0"/>
              <a:t>)</a:t>
            </a:r>
            <a:r>
              <a:rPr lang="sr-Cyrl-CS" sz="3800" dirty="0" smtClean="0"/>
              <a:t>, други део</a:t>
            </a:r>
            <a:endParaRPr lang="en-US" sz="3800" dirty="0"/>
          </a:p>
        </p:txBody>
      </p:sp>
      <p:graphicFrame>
        <p:nvGraphicFramePr>
          <p:cNvPr id="4" name="Content Placeholder 3"/>
          <p:cNvGraphicFramePr>
            <a:graphicFrameLocks noGrp="1"/>
          </p:cNvGraphicFramePr>
          <p:nvPr>
            <p:ph idx="1"/>
          </p:nvPr>
        </p:nvGraphicFramePr>
        <p:xfrm>
          <a:off x="457200" y="2133600"/>
          <a:ext cx="8229600" cy="4165600"/>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gridCol w="914400"/>
                <a:gridCol w="914400"/>
              </a:tblGrid>
              <a:tr h="370840">
                <a:tc gridSpan="9">
                  <a:txBody>
                    <a:bodyPr/>
                    <a:lstStyle/>
                    <a:p>
                      <a:pPr marL="0" marR="0" algn="ctr">
                        <a:spcBef>
                          <a:spcPts val="0"/>
                        </a:spcBef>
                        <a:spcAft>
                          <a:spcPts val="0"/>
                        </a:spcAft>
                      </a:pPr>
                      <a:r>
                        <a:rPr lang="en-US" sz="1400" b="1" i="0" dirty="0" err="1">
                          <a:latin typeface="Arial"/>
                          <a:ea typeface="Times New Roman"/>
                          <a:cs typeface="Times New Roman"/>
                        </a:rPr>
                        <a:t>Табела</a:t>
                      </a:r>
                      <a:r>
                        <a:rPr lang="en-US" sz="1400" b="1" i="0" dirty="0">
                          <a:latin typeface="Arial"/>
                          <a:ea typeface="Times New Roman"/>
                          <a:cs typeface="Times New Roman"/>
                        </a:rPr>
                        <a:t> 2.1.4: </a:t>
                      </a:r>
                      <a:r>
                        <a:rPr lang="en-US" sz="1400" b="1" i="0" dirty="0" err="1">
                          <a:latin typeface="Arial"/>
                          <a:ea typeface="Times New Roman"/>
                          <a:cs typeface="Times New Roman"/>
                        </a:rPr>
                        <a:t>Симулациона</a:t>
                      </a:r>
                      <a:r>
                        <a:rPr lang="en-US" sz="1400" b="1" i="0" dirty="0">
                          <a:latin typeface="Arial"/>
                          <a:ea typeface="Times New Roman"/>
                          <a:cs typeface="Times New Roman"/>
                        </a:rPr>
                        <a:t> </a:t>
                      </a:r>
                      <a:r>
                        <a:rPr lang="en-US" sz="1400" b="1" i="0" dirty="0" err="1">
                          <a:latin typeface="Arial"/>
                          <a:ea typeface="Times New Roman"/>
                          <a:cs typeface="Times New Roman"/>
                        </a:rPr>
                        <a:t>табела</a:t>
                      </a:r>
                      <a:r>
                        <a:rPr lang="en-US" sz="1400" b="1" i="0" dirty="0">
                          <a:latin typeface="Arial"/>
                          <a:ea typeface="Times New Roman"/>
                          <a:cs typeface="Times New Roman"/>
                        </a:rPr>
                        <a:t> </a:t>
                      </a:r>
                      <a:r>
                        <a:rPr lang="en-US" sz="1400" b="1" i="0" dirty="0" err="1">
                          <a:latin typeface="Arial"/>
                          <a:ea typeface="Times New Roman"/>
                          <a:cs typeface="Times New Roman"/>
                        </a:rPr>
                        <a:t>за</a:t>
                      </a:r>
                      <a:r>
                        <a:rPr lang="en-US" sz="1400" b="1" i="0" dirty="0">
                          <a:latin typeface="Arial"/>
                          <a:ea typeface="Times New Roman"/>
                          <a:cs typeface="Times New Roman"/>
                        </a:rPr>
                        <a:t> </a:t>
                      </a:r>
                      <a:r>
                        <a:rPr lang="sr-Cyrl-CS" sz="1400" b="1" i="0" dirty="0">
                          <a:latin typeface="Arial"/>
                          <a:ea typeface="Times New Roman"/>
                          <a:cs typeface="Times New Roman"/>
                        </a:rPr>
                        <a:t>дан</a:t>
                      </a:r>
                      <a:r>
                        <a:rPr lang="en-US" sz="1400" b="1" i="0" dirty="0">
                          <a:latin typeface="Arial"/>
                          <a:ea typeface="Times New Roman"/>
                          <a:cs typeface="Times New Roman"/>
                        </a:rPr>
                        <a:t> 1 (</a:t>
                      </a:r>
                      <a:r>
                        <a:rPr lang="en-US" sz="1400" b="1" i="0" dirty="0" err="1">
                          <a:latin typeface="Arial"/>
                          <a:ea typeface="Times New Roman"/>
                          <a:cs typeface="Times New Roman"/>
                        </a:rPr>
                        <a:t>систем</a:t>
                      </a:r>
                      <a:r>
                        <a:rPr lang="en-US" sz="1400" b="1" i="0" dirty="0">
                          <a:latin typeface="Arial"/>
                          <a:ea typeface="Times New Roman"/>
                          <a:cs typeface="Times New Roman"/>
                        </a:rPr>
                        <a:t> </a:t>
                      </a:r>
                      <a:r>
                        <a:rPr lang="sr-Cyrl-CS" sz="1400" b="1" i="0" dirty="0">
                          <a:latin typeface="Arial"/>
                          <a:ea typeface="Times New Roman"/>
                          <a:cs typeface="Times New Roman"/>
                        </a:rPr>
                        <a:t>са </a:t>
                      </a:r>
                      <a:r>
                        <a:rPr lang="en-US" sz="1400" b="1" i="0" dirty="0" err="1">
                          <a:latin typeface="Arial"/>
                          <a:ea typeface="Times New Roman"/>
                          <a:cs typeface="Times New Roman"/>
                        </a:rPr>
                        <a:t>једн</a:t>
                      </a:r>
                      <a:r>
                        <a:rPr lang="sr-Cyrl-CS" sz="1400" b="1" i="0" dirty="0">
                          <a:latin typeface="Arial"/>
                          <a:ea typeface="Times New Roman"/>
                          <a:cs typeface="Times New Roman"/>
                        </a:rPr>
                        <a:t>им</a:t>
                      </a:r>
                      <a:r>
                        <a:rPr lang="en-US" sz="1400" b="1" i="0" dirty="0">
                          <a:latin typeface="Arial"/>
                          <a:ea typeface="Times New Roman"/>
                          <a:cs typeface="Times New Roman"/>
                        </a:rPr>
                        <a:t> </a:t>
                      </a:r>
                      <a:r>
                        <a:rPr lang="en-US" sz="1400" b="1" i="0" dirty="0" err="1">
                          <a:latin typeface="Arial"/>
                          <a:ea typeface="Times New Roman"/>
                          <a:cs typeface="Times New Roman"/>
                        </a:rPr>
                        <a:t>такси</a:t>
                      </a:r>
                      <a:r>
                        <a:rPr lang="en-US" sz="1400" b="1" i="0" dirty="0">
                          <a:latin typeface="Arial"/>
                          <a:ea typeface="Times New Roman"/>
                          <a:cs typeface="Times New Roman"/>
                        </a:rPr>
                        <a:t> </a:t>
                      </a:r>
                      <a:r>
                        <a:rPr lang="en-US" sz="1400" b="1" i="0" dirty="0" err="1">
                          <a:latin typeface="Arial"/>
                          <a:ea typeface="Times New Roman"/>
                          <a:cs typeface="Times New Roman"/>
                        </a:rPr>
                        <a:t>возил</a:t>
                      </a:r>
                      <a:r>
                        <a:rPr lang="sr-Cyrl-CS" sz="1400" b="1" i="0" dirty="0">
                          <a:latin typeface="Arial"/>
                          <a:ea typeface="Times New Roman"/>
                          <a:cs typeface="Times New Roman"/>
                        </a:rPr>
                        <a:t>ом</a:t>
                      </a:r>
                      <a:r>
                        <a:rPr lang="en-US" sz="1400" b="1" i="0" dirty="0">
                          <a:latin typeface="Arial"/>
                          <a:ea typeface="Times New Roman"/>
                          <a:cs typeface="Times New Roman"/>
                        </a:rPr>
                        <a:t>)</a:t>
                      </a: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algn="ctr">
                        <a:spcBef>
                          <a:spcPts val="0"/>
                        </a:spcBef>
                        <a:spcAft>
                          <a:spcPts val="0"/>
                        </a:spcAft>
                      </a:pPr>
                      <a:r>
                        <a:rPr lang="en-US" sz="1000" dirty="0" err="1">
                          <a:latin typeface="Arial"/>
                          <a:ea typeface="Times New Roman"/>
                          <a:cs typeface="Times New Roman"/>
                        </a:rPr>
                        <a:t>Клијент</a:t>
                      </a:r>
                      <a:endParaRPr lang="en-US" sz="110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Време </a:t>
                      </a:r>
                      <a:r>
                        <a:rPr lang="sr-Cyrl-CS" sz="1000">
                          <a:latin typeface="Arial"/>
                          <a:ea typeface="Times New Roman"/>
                          <a:cs typeface="Times New Roman"/>
                        </a:rPr>
                        <a:t>м</a:t>
                      </a:r>
                      <a:r>
                        <a:rPr lang="en-US" sz="1000">
                          <a:latin typeface="Arial"/>
                          <a:ea typeface="Times New Roman"/>
                          <a:cs typeface="Times New Roman"/>
                        </a:rPr>
                        <a:t>еђудоласка</a:t>
                      </a:r>
                      <a:endParaRPr lang="en-US" sz="110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Време </a:t>
                      </a:r>
                      <a:r>
                        <a:rPr lang="sr-Cyrl-CS" sz="1000">
                          <a:latin typeface="Arial"/>
                          <a:ea typeface="Times New Roman"/>
                          <a:cs typeface="Times New Roman"/>
                        </a:rPr>
                        <a:t>д</a:t>
                      </a:r>
                      <a:r>
                        <a:rPr lang="en-US" sz="1000">
                          <a:latin typeface="Arial"/>
                          <a:ea typeface="Times New Roman"/>
                          <a:cs typeface="Times New Roman"/>
                        </a:rPr>
                        <a:t>оласка</a:t>
                      </a:r>
                      <a:endParaRPr lang="en-US" sz="110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00" dirty="0" err="1">
                          <a:latin typeface="Arial"/>
                          <a:ea typeface="Times New Roman"/>
                          <a:cs typeface="Times New Roman"/>
                        </a:rPr>
                        <a:t>Време</a:t>
                      </a:r>
                      <a:r>
                        <a:rPr lang="en-US" sz="1000" dirty="0">
                          <a:latin typeface="Arial"/>
                          <a:ea typeface="Times New Roman"/>
                          <a:cs typeface="Times New Roman"/>
                        </a:rPr>
                        <a:t> </a:t>
                      </a:r>
                      <a:r>
                        <a:rPr lang="sr-Cyrl-CS" sz="1000" dirty="0">
                          <a:latin typeface="Arial"/>
                          <a:ea typeface="Times New Roman"/>
                          <a:cs typeface="Times New Roman"/>
                        </a:rPr>
                        <a:t>т</a:t>
                      </a:r>
                      <a:r>
                        <a:rPr lang="en-US" sz="1000" dirty="0" err="1">
                          <a:latin typeface="Arial"/>
                          <a:ea typeface="Times New Roman"/>
                          <a:cs typeface="Times New Roman"/>
                        </a:rPr>
                        <a:t>рајања</a:t>
                      </a:r>
                      <a:r>
                        <a:rPr lang="en-US" sz="1000" dirty="0">
                          <a:latin typeface="Arial"/>
                          <a:ea typeface="Times New Roman"/>
                          <a:cs typeface="Times New Roman"/>
                        </a:rPr>
                        <a:t> </a:t>
                      </a:r>
                      <a:r>
                        <a:rPr lang="sr-Cyrl-CS" sz="1000" dirty="0">
                          <a:latin typeface="Arial"/>
                          <a:ea typeface="Times New Roman"/>
                          <a:cs typeface="Times New Roman"/>
                        </a:rPr>
                        <a:t>у</a:t>
                      </a:r>
                      <a:r>
                        <a:rPr lang="en-US" sz="1000" dirty="0" err="1">
                          <a:latin typeface="Arial"/>
                          <a:ea typeface="Times New Roman"/>
                          <a:cs typeface="Times New Roman"/>
                        </a:rPr>
                        <a:t>слуге</a:t>
                      </a:r>
                      <a:endParaRPr lang="en-US" sz="110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Време </a:t>
                      </a:r>
                      <a:r>
                        <a:rPr lang="sr-Cyrl-CS" sz="1000">
                          <a:latin typeface="Arial"/>
                          <a:ea typeface="Times New Roman"/>
                          <a:cs typeface="Times New Roman"/>
                        </a:rPr>
                        <a:t>п</a:t>
                      </a:r>
                      <a:r>
                        <a:rPr lang="en-US" sz="1000">
                          <a:latin typeface="Arial"/>
                          <a:ea typeface="Times New Roman"/>
                          <a:cs typeface="Times New Roman"/>
                        </a:rPr>
                        <a:t>очетка </a:t>
                      </a:r>
                      <a:r>
                        <a:rPr lang="sr-Cyrl-CS" sz="1000">
                          <a:latin typeface="Arial"/>
                          <a:ea typeface="Times New Roman"/>
                          <a:cs typeface="Times New Roman"/>
                        </a:rPr>
                        <a:t>у</a:t>
                      </a:r>
                      <a:r>
                        <a:rPr lang="en-US" sz="1000">
                          <a:latin typeface="Arial"/>
                          <a:ea typeface="Times New Roman"/>
                          <a:cs typeface="Times New Roman"/>
                        </a:rPr>
                        <a:t>слуге</a:t>
                      </a:r>
                      <a:endParaRPr lang="en-US" sz="110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Чекање </a:t>
                      </a:r>
                      <a:r>
                        <a:rPr lang="sr-Cyrl-CS" sz="1000">
                          <a:latin typeface="Arial"/>
                          <a:ea typeface="Times New Roman"/>
                          <a:cs typeface="Times New Roman"/>
                        </a:rPr>
                        <a:t>н</a:t>
                      </a:r>
                      <a:r>
                        <a:rPr lang="en-US" sz="1000">
                          <a:latin typeface="Arial"/>
                          <a:ea typeface="Times New Roman"/>
                          <a:cs typeface="Times New Roman"/>
                        </a:rPr>
                        <a:t>а </a:t>
                      </a:r>
                      <a:r>
                        <a:rPr lang="sr-Cyrl-CS" sz="1000">
                          <a:latin typeface="Arial"/>
                          <a:ea typeface="Times New Roman"/>
                          <a:cs typeface="Times New Roman"/>
                        </a:rPr>
                        <a:t>у</a:t>
                      </a:r>
                      <a:r>
                        <a:rPr lang="en-US" sz="1000">
                          <a:latin typeface="Arial"/>
                          <a:ea typeface="Times New Roman"/>
                          <a:cs typeface="Times New Roman"/>
                        </a:rPr>
                        <a:t>слугу</a:t>
                      </a:r>
                      <a:endParaRPr lang="en-US" sz="110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Време </a:t>
                      </a:r>
                      <a:r>
                        <a:rPr lang="sr-Cyrl-CS" sz="1000">
                          <a:latin typeface="Arial"/>
                          <a:ea typeface="Times New Roman"/>
                          <a:cs typeface="Times New Roman"/>
                        </a:rPr>
                        <a:t>з</a:t>
                      </a:r>
                      <a:r>
                        <a:rPr lang="en-US" sz="1000">
                          <a:latin typeface="Arial"/>
                          <a:ea typeface="Times New Roman"/>
                          <a:cs typeface="Times New Roman"/>
                        </a:rPr>
                        <a:t>авршетка </a:t>
                      </a:r>
                      <a:r>
                        <a:rPr lang="sr-Cyrl-CS" sz="1000">
                          <a:latin typeface="Arial"/>
                          <a:ea typeface="Times New Roman"/>
                          <a:cs typeface="Times New Roman"/>
                        </a:rPr>
                        <a:t>у</a:t>
                      </a:r>
                      <a:r>
                        <a:rPr lang="en-US" sz="1000">
                          <a:latin typeface="Arial"/>
                          <a:ea typeface="Times New Roman"/>
                          <a:cs typeface="Times New Roman"/>
                        </a:rPr>
                        <a:t>слуге</a:t>
                      </a:r>
                      <a:endParaRPr lang="en-US" sz="110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Време </a:t>
                      </a:r>
                      <a:r>
                        <a:rPr lang="sr-Cyrl-CS" sz="1000">
                          <a:latin typeface="Arial"/>
                          <a:ea typeface="Times New Roman"/>
                          <a:cs typeface="Times New Roman"/>
                        </a:rPr>
                        <a:t>п</a:t>
                      </a:r>
                      <a:r>
                        <a:rPr lang="en-US" sz="1000">
                          <a:latin typeface="Arial"/>
                          <a:ea typeface="Times New Roman"/>
                          <a:cs typeface="Times New Roman"/>
                        </a:rPr>
                        <a:t>роведено </a:t>
                      </a:r>
                      <a:r>
                        <a:rPr lang="sr-Cyrl-CS" sz="1000">
                          <a:latin typeface="Arial"/>
                          <a:ea typeface="Times New Roman"/>
                          <a:cs typeface="Times New Roman"/>
                        </a:rPr>
                        <a:t>у с</a:t>
                      </a:r>
                      <a:r>
                        <a:rPr lang="en-US" sz="1000">
                          <a:latin typeface="Arial"/>
                          <a:ea typeface="Times New Roman"/>
                          <a:cs typeface="Times New Roman"/>
                        </a:rPr>
                        <a:t>истему</a:t>
                      </a:r>
                      <a:endParaRPr lang="en-US" sz="110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Слободно </a:t>
                      </a:r>
                      <a:r>
                        <a:rPr lang="sr-Cyrl-CS" sz="1000">
                          <a:latin typeface="Arial"/>
                          <a:ea typeface="Times New Roman"/>
                          <a:cs typeface="Times New Roman"/>
                        </a:rPr>
                        <a:t>в</a:t>
                      </a:r>
                      <a:r>
                        <a:rPr lang="en-US" sz="1000">
                          <a:latin typeface="Arial"/>
                          <a:ea typeface="Times New Roman"/>
                          <a:cs typeface="Times New Roman"/>
                        </a:rPr>
                        <a:t>реме </a:t>
                      </a:r>
                      <a:r>
                        <a:rPr lang="sr-Cyrl-CS" sz="1000">
                          <a:latin typeface="Arial"/>
                          <a:ea typeface="Times New Roman"/>
                          <a:cs typeface="Times New Roman"/>
                        </a:rPr>
                        <a:t>т</a:t>
                      </a:r>
                      <a:r>
                        <a:rPr lang="en-US" sz="1000">
                          <a:latin typeface="Arial"/>
                          <a:ea typeface="Times New Roman"/>
                          <a:cs typeface="Times New Roman"/>
                        </a:rPr>
                        <a:t>акси </a:t>
                      </a:r>
                      <a:r>
                        <a:rPr lang="sr-Cyrl-CS" sz="1000">
                          <a:latin typeface="Arial"/>
                          <a:ea typeface="Times New Roman"/>
                          <a:cs typeface="Times New Roman"/>
                        </a:rPr>
                        <a:t>в</a:t>
                      </a:r>
                      <a:r>
                        <a:rPr lang="en-US" sz="1000">
                          <a:latin typeface="Arial"/>
                          <a:ea typeface="Times New Roman"/>
                          <a:cs typeface="Times New Roman"/>
                        </a:rPr>
                        <a:t>озила</a:t>
                      </a:r>
                      <a:endParaRPr lang="en-US" sz="110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r>
              <a:tr h="370840">
                <a:tc>
                  <a:txBody>
                    <a:bodyPr/>
                    <a:lstStyle/>
                    <a:p>
                      <a:pPr marL="0" marR="0" algn="ctr">
                        <a:spcBef>
                          <a:spcPts val="0"/>
                        </a:spcBef>
                        <a:spcAft>
                          <a:spcPts val="0"/>
                        </a:spcAft>
                      </a:pPr>
                      <a:r>
                        <a:rPr lang="en-US" sz="1200" dirty="0">
                          <a:latin typeface="Arial"/>
                          <a:ea typeface="Times New Roman"/>
                          <a:cs typeface="Times New Roman"/>
                        </a:rPr>
                        <a:t>10</a:t>
                      </a:r>
                      <a:endParaRPr lang="en-US" sz="1100" dirty="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20</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230</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45</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245</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15</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290</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60</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r>
              <a:tr h="370840">
                <a:tc>
                  <a:txBody>
                    <a:bodyPr/>
                    <a:lstStyle/>
                    <a:p>
                      <a:pPr marL="0" marR="0" algn="ctr">
                        <a:spcBef>
                          <a:spcPts val="0"/>
                        </a:spcBef>
                        <a:spcAft>
                          <a:spcPts val="0"/>
                        </a:spcAft>
                      </a:pPr>
                      <a:r>
                        <a:rPr lang="en-US" sz="1200">
                          <a:latin typeface="Arial"/>
                          <a:ea typeface="Times New Roman"/>
                          <a:cs typeface="Times New Roman"/>
                        </a:rPr>
                        <a:t>11</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260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290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12</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275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55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13</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355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50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14</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340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355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370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15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370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370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395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16</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395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395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410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17</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455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20</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18</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455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455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480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0</a:t>
                      </a:r>
                      <a:endParaRPr lang="en-US" sz="1100" dirty="0">
                        <a:latin typeface="Arial"/>
                        <a:ea typeface="Times New Roman"/>
                        <a:cs typeface="Times New Roman"/>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r-Cyrl-CS" sz="4800" dirty="0" smtClean="0"/>
              <a:t>Анализа дана 1 (систем са једним такси возилом)</a:t>
            </a:r>
            <a:endParaRPr lang="en-US" sz="4800" dirty="0"/>
          </a:p>
        </p:txBody>
      </p:sp>
      <p:sp>
        <p:nvSpPr>
          <p:cNvPr id="3" name="Content Placeholder 2"/>
          <p:cNvSpPr>
            <a:spLocks noGrp="1"/>
          </p:cNvSpPr>
          <p:nvPr>
            <p:ph idx="1"/>
          </p:nvPr>
        </p:nvSpPr>
        <p:spPr/>
        <p:txBody>
          <a:bodyPr/>
          <a:lstStyle/>
          <a:p>
            <a:r>
              <a:rPr lang="sr-Cyrl-CS" sz="2000" dirty="0" smtClean="0">
                <a:latin typeface="+mj-lt"/>
              </a:rPr>
              <a:t>Следеће што треба да урадимо у циљу решавања овог задатка јесте да, на основу коначне табеле за дан 1 (табела 2.1.4), извршимо анализу добијених података. Тиме формирамо нову табелу у којој су приказани инзрачунати резултати за тај дан:</a:t>
            </a:r>
            <a:endParaRPr lang="en-US" sz="2000" dirty="0" smtClean="0">
              <a:latin typeface="+mj-lt"/>
            </a:endParaRPr>
          </a:p>
          <a:p>
            <a:endParaRPr lang="en-US" dirty="0"/>
          </a:p>
        </p:txBody>
      </p:sp>
      <p:graphicFrame>
        <p:nvGraphicFramePr>
          <p:cNvPr id="4" name="Table 3"/>
          <p:cNvGraphicFramePr>
            <a:graphicFrameLocks noGrp="1"/>
          </p:cNvGraphicFramePr>
          <p:nvPr/>
        </p:nvGraphicFramePr>
        <p:xfrm>
          <a:off x="1066800" y="3581400"/>
          <a:ext cx="7315200" cy="2235200"/>
        </p:xfrm>
        <a:graphic>
          <a:graphicData uri="http://schemas.openxmlformats.org/drawingml/2006/table">
            <a:tbl>
              <a:tblPr firstRow="1" bandRow="1">
                <a:tableStyleId>{5C22544A-7EE6-4342-B048-85BDC9FD1C3A}</a:tableStyleId>
              </a:tblPr>
              <a:tblGrid>
                <a:gridCol w="1219200"/>
                <a:gridCol w="1219200"/>
                <a:gridCol w="1219200"/>
                <a:gridCol w="1219200"/>
                <a:gridCol w="1219200"/>
                <a:gridCol w="1219200"/>
              </a:tblGrid>
              <a:tr h="370840">
                <a:tc gridSpan="6">
                  <a:txBody>
                    <a:bodyPr/>
                    <a:lstStyle/>
                    <a:p>
                      <a:pPr marL="0" marR="0" algn="ctr">
                        <a:spcBef>
                          <a:spcPts val="0"/>
                        </a:spcBef>
                        <a:spcAft>
                          <a:spcPts val="0"/>
                        </a:spcAft>
                      </a:pPr>
                      <a:r>
                        <a:rPr lang="sr-Cyrl-CS" sz="1400" i="0" dirty="0">
                          <a:latin typeface="Arial"/>
                          <a:ea typeface="Times New Roman"/>
                          <a:cs typeface="Times New Roman"/>
                        </a:rPr>
                        <a:t>Табела 2.1.5: Анализа дана 1 (систем са једним такси возилом)</a:t>
                      </a:r>
                      <a:endParaRPr lang="en-US" sz="1400" i="0" dirty="0">
                        <a:latin typeface="Arial"/>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algn="ctr">
                        <a:spcBef>
                          <a:spcPts val="0"/>
                        </a:spcBef>
                        <a:spcAft>
                          <a:spcPts val="0"/>
                        </a:spcAft>
                      </a:pPr>
                      <a:r>
                        <a:rPr lang="en-US" sz="1400">
                          <a:latin typeface="Arial"/>
                          <a:ea typeface="Times New Roman"/>
                          <a:cs typeface="Times New Roman"/>
                        </a:rPr>
                        <a:t>Време мировања такси возила</a:t>
                      </a:r>
                    </a:p>
                  </a:txBody>
                  <a:tcPr marL="68580" marR="68580" marT="0" marB="0" anchor="ctr"/>
                </a:tc>
                <a:tc>
                  <a:txBody>
                    <a:bodyPr/>
                    <a:lstStyle/>
                    <a:p>
                      <a:pPr marL="0" marR="0" algn="ctr">
                        <a:spcBef>
                          <a:spcPts val="0"/>
                        </a:spcBef>
                        <a:spcAft>
                          <a:spcPts val="0"/>
                        </a:spcAft>
                      </a:pPr>
                      <a:r>
                        <a:rPr lang="en-US" sz="1400" dirty="0" err="1">
                          <a:latin typeface="Arial"/>
                          <a:ea typeface="Times New Roman"/>
                          <a:cs typeface="Times New Roman"/>
                        </a:rPr>
                        <a:t>Проценат</a:t>
                      </a:r>
                      <a:r>
                        <a:rPr lang="en-US" sz="1400" dirty="0">
                          <a:latin typeface="Arial"/>
                          <a:ea typeface="Times New Roman"/>
                          <a:cs typeface="Times New Roman"/>
                        </a:rPr>
                        <a:t> </a:t>
                      </a:r>
                      <a:r>
                        <a:rPr lang="en-US" sz="1400" dirty="0" err="1">
                          <a:latin typeface="Arial"/>
                          <a:ea typeface="Times New Roman"/>
                          <a:cs typeface="Times New Roman"/>
                        </a:rPr>
                        <a:t>времена</a:t>
                      </a:r>
                      <a:r>
                        <a:rPr lang="en-US" sz="1400" dirty="0">
                          <a:latin typeface="Arial"/>
                          <a:ea typeface="Times New Roman"/>
                          <a:cs typeface="Times New Roman"/>
                        </a:rPr>
                        <a:t> у </a:t>
                      </a:r>
                      <a:r>
                        <a:rPr lang="en-US" sz="1400" dirty="0" err="1">
                          <a:latin typeface="Arial"/>
                          <a:ea typeface="Times New Roman"/>
                          <a:cs typeface="Times New Roman"/>
                        </a:rPr>
                        <a:t>коме</a:t>
                      </a:r>
                      <a:r>
                        <a:rPr lang="en-US" sz="1400" dirty="0">
                          <a:latin typeface="Arial"/>
                          <a:ea typeface="Times New Roman"/>
                          <a:cs typeface="Times New Roman"/>
                        </a:rPr>
                        <a:t> </a:t>
                      </a:r>
                      <a:r>
                        <a:rPr lang="en-US" sz="1400" dirty="0" err="1">
                          <a:latin typeface="Arial"/>
                          <a:ea typeface="Times New Roman"/>
                          <a:cs typeface="Times New Roman"/>
                        </a:rPr>
                        <a:t>је</a:t>
                      </a:r>
                      <a:r>
                        <a:rPr lang="en-US" sz="1400" dirty="0">
                          <a:latin typeface="Arial"/>
                          <a:ea typeface="Times New Roman"/>
                          <a:cs typeface="Times New Roman"/>
                        </a:rPr>
                        <a:t> </a:t>
                      </a:r>
                      <a:r>
                        <a:rPr lang="en-US" sz="1400" dirty="0" err="1">
                          <a:latin typeface="Arial"/>
                          <a:ea typeface="Times New Roman"/>
                          <a:cs typeface="Times New Roman"/>
                        </a:rPr>
                        <a:t>такси</a:t>
                      </a:r>
                      <a:r>
                        <a:rPr lang="en-US" sz="1400" dirty="0">
                          <a:latin typeface="Arial"/>
                          <a:ea typeface="Times New Roman"/>
                          <a:cs typeface="Times New Roman"/>
                        </a:rPr>
                        <a:t> </a:t>
                      </a:r>
                      <a:r>
                        <a:rPr lang="en-US" sz="1400" dirty="0" err="1">
                          <a:latin typeface="Arial"/>
                          <a:ea typeface="Times New Roman"/>
                          <a:cs typeface="Times New Roman"/>
                        </a:rPr>
                        <a:t>возило</a:t>
                      </a:r>
                      <a:r>
                        <a:rPr lang="en-US" sz="1400" dirty="0">
                          <a:latin typeface="Arial"/>
                          <a:ea typeface="Times New Roman"/>
                          <a:cs typeface="Times New Roman"/>
                        </a:rPr>
                        <a:t> </a:t>
                      </a:r>
                      <a:r>
                        <a:rPr lang="en-US" sz="1400" dirty="0" err="1">
                          <a:latin typeface="Arial"/>
                          <a:ea typeface="Times New Roman"/>
                          <a:cs typeface="Times New Roman"/>
                        </a:rPr>
                        <a:t>беспослено</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err="1">
                          <a:latin typeface="Arial"/>
                          <a:ea typeface="Times New Roman"/>
                          <a:cs typeface="Times New Roman"/>
                        </a:rPr>
                        <a:t>Просечно</a:t>
                      </a:r>
                      <a:r>
                        <a:rPr lang="en-US" sz="1400" dirty="0">
                          <a:latin typeface="Arial"/>
                          <a:ea typeface="Times New Roman"/>
                          <a:cs typeface="Times New Roman"/>
                        </a:rPr>
                        <a:t> </a:t>
                      </a:r>
                      <a:r>
                        <a:rPr lang="en-US" sz="1400" dirty="0" err="1">
                          <a:latin typeface="Arial"/>
                          <a:ea typeface="Times New Roman"/>
                          <a:cs typeface="Times New Roman"/>
                        </a:rPr>
                        <a:t>време</a:t>
                      </a:r>
                      <a:r>
                        <a:rPr lang="en-US" sz="1400" dirty="0">
                          <a:latin typeface="Arial"/>
                          <a:ea typeface="Times New Roman"/>
                          <a:cs typeface="Times New Roman"/>
                        </a:rPr>
                        <a:t> </a:t>
                      </a:r>
                      <a:r>
                        <a:rPr lang="en-US" sz="1400" dirty="0" err="1">
                          <a:latin typeface="Arial"/>
                          <a:ea typeface="Times New Roman"/>
                          <a:cs typeface="Times New Roman"/>
                        </a:rPr>
                        <a:t>чекања</a:t>
                      </a:r>
                      <a:r>
                        <a:rPr lang="en-US" sz="1400" dirty="0">
                          <a:latin typeface="Arial"/>
                          <a:ea typeface="Times New Roman"/>
                          <a:cs typeface="Times New Roman"/>
                        </a:rPr>
                        <a:t> </a:t>
                      </a:r>
                      <a:r>
                        <a:rPr lang="en-US" sz="1400" dirty="0" err="1">
                          <a:latin typeface="Arial"/>
                          <a:ea typeface="Times New Roman"/>
                          <a:cs typeface="Times New Roman"/>
                        </a:rPr>
                        <a:t>муштерија</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err="1">
                          <a:latin typeface="Arial"/>
                          <a:ea typeface="Times New Roman"/>
                          <a:cs typeface="Times New Roman"/>
                        </a:rPr>
                        <a:t>Број</a:t>
                      </a:r>
                      <a:r>
                        <a:rPr lang="en-US" sz="1400" dirty="0">
                          <a:latin typeface="Arial"/>
                          <a:ea typeface="Times New Roman"/>
                          <a:cs typeface="Times New Roman"/>
                        </a:rPr>
                        <a:t> </a:t>
                      </a:r>
                      <a:r>
                        <a:rPr lang="en-US" sz="1400" dirty="0" err="1">
                          <a:latin typeface="Arial"/>
                          <a:ea typeface="Times New Roman"/>
                          <a:cs typeface="Times New Roman"/>
                        </a:rPr>
                        <a:t>муштерија</a:t>
                      </a:r>
                      <a:r>
                        <a:rPr lang="en-US" sz="1400" dirty="0">
                          <a:latin typeface="Arial"/>
                          <a:ea typeface="Times New Roman"/>
                          <a:cs typeface="Times New Roman"/>
                        </a:rPr>
                        <a:t>, у </a:t>
                      </a:r>
                      <a:r>
                        <a:rPr lang="en-US" sz="1400" dirty="0" err="1">
                          <a:latin typeface="Arial"/>
                          <a:ea typeface="Times New Roman"/>
                          <a:cs typeface="Times New Roman"/>
                        </a:rPr>
                        <a:t>односу</a:t>
                      </a:r>
                      <a:r>
                        <a:rPr lang="en-US" sz="1400" dirty="0">
                          <a:latin typeface="Arial"/>
                          <a:ea typeface="Times New Roman"/>
                          <a:cs typeface="Times New Roman"/>
                        </a:rPr>
                        <a:t> </a:t>
                      </a:r>
                      <a:r>
                        <a:rPr lang="en-US" sz="1400" dirty="0" err="1">
                          <a:latin typeface="Arial"/>
                          <a:ea typeface="Times New Roman"/>
                          <a:cs typeface="Times New Roman"/>
                        </a:rPr>
                        <a:t>на</a:t>
                      </a:r>
                      <a:r>
                        <a:rPr lang="en-US" sz="1400" dirty="0">
                          <a:latin typeface="Arial"/>
                          <a:ea typeface="Times New Roman"/>
                          <a:cs typeface="Times New Roman"/>
                        </a:rPr>
                        <a:t> </a:t>
                      </a:r>
                      <a:r>
                        <a:rPr lang="en-US" sz="1400" dirty="0" err="1">
                          <a:latin typeface="Arial"/>
                          <a:ea typeface="Times New Roman"/>
                          <a:cs typeface="Times New Roman"/>
                        </a:rPr>
                        <a:t>укупан</a:t>
                      </a:r>
                      <a:r>
                        <a:rPr lang="en-US" sz="1400" dirty="0">
                          <a:latin typeface="Arial"/>
                          <a:ea typeface="Times New Roman"/>
                          <a:cs typeface="Times New Roman"/>
                        </a:rPr>
                        <a:t> </a:t>
                      </a:r>
                      <a:r>
                        <a:rPr lang="en-US" sz="1400" dirty="0" err="1">
                          <a:latin typeface="Arial"/>
                          <a:ea typeface="Times New Roman"/>
                          <a:cs typeface="Times New Roman"/>
                        </a:rPr>
                        <a:t>број</a:t>
                      </a:r>
                      <a:r>
                        <a:rPr lang="en-US" sz="1400" dirty="0">
                          <a:latin typeface="Arial"/>
                          <a:ea typeface="Times New Roman"/>
                          <a:cs typeface="Times New Roman"/>
                        </a:rPr>
                        <a:t>, </a:t>
                      </a:r>
                      <a:r>
                        <a:rPr lang="en-US" sz="1400" dirty="0" err="1">
                          <a:latin typeface="Arial"/>
                          <a:ea typeface="Times New Roman"/>
                          <a:cs typeface="Times New Roman"/>
                        </a:rPr>
                        <a:t>који</a:t>
                      </a:r>
                      <a:r>
                        <a:rPr lang="en-US" sz="1400" dirty="0">
                          <a:latin typeface="Arial"/>
                          <a:ea typeface="Times New Roman"/>
                          <a:cs typeface="Times New Roman"/>
                        </a:rPr>
                        <a:t> </a:t>
                      </a:r>
                      <a:r>
                        <a:rPr lang="en-US" sz="1400" dirty="0" err="1">
                          <a:latin typeface="Arial"/>
                          <a:ea typeface="Times New Roman"/>
                          <a:cs typeface="Times New Roman"/>
                        </a:rPr>
                        <a:t>морају</a:t>
                      </a:r>
                      <a:r>
                        <a:rPr lang="en-US" sz="1400" dirty="0">
                          <a:latin typeface="Arial"/>
                          <a:ea typeface="Times New Roman"/>
                          <a:cs typeface="Times New Roman"/>
                        </a:rPr>
                        <a:t> </a:t>
                      </a:r>
                      <a:r>
                        <a:rPr lang="en-US" sz="1400" dirty="0" err="1">
                          <a:latin typeface="Arial"/>
                          <a:ea typeface="Times New Roman"/>
                          <a:cs typeface="Times New Roman"/>
                        </a:rPr>
                        <a:t>да</a:t>
                      </a:r>
                      <a:r>
                        <a:rPr lang="en-US" sz="1400" dirty="0">
                          <a:latin typeface="Arial"/>
                          <a:ea typeface="Times New Roman"/>
                          <a:cs typeface="Times New Roman"/>
                        </a:rPr>
                        <a:t> </a:t>
                      </a:r>
                      <a:r>
                        <a:rPr lang="en-US" sz="1400" dirty="0" err="1">
                          <a:latin typeface="Arial"/>
                          <a:ea typeface="Times New Roman"/>
                          <a:cs typeface="Times New Roman"/>
                        </a:rPr>
                        <a:t>чекају</a:t>
                      </a:r>
                      <a:r>
                        <a:rPr lang="en-US" sz="1400" dirty="0">
                          <a:latin typeface="Arial"/>
                          <a:ea typeface="Times New Roman"/>
                          <a:cs typeface="Times New Roman"/>
                        </a:rPr>
                        <a:t> </a:t>
                      </a:r>
                      <a:r>
                        <a:rPr lang="en-US" sz="1400" dirty="0" err="1">
                          <a:latin typeface="Arial"/>
                          <a:ea typeface="Times New Roman"/>
                          <a:cs typeface="Times New Roman"/>
                        </a:rPr>
                        <a:t>на</a:t>
                      </a:r>
                      <a:r>
                        <a:rPr lang="en-US" sz="1400" dirty="0">
                          <a:latin typeface="Arial"/>
                          <a:ea typeface="Times New Roman"/>
                          <a:cs typeface="Times New Roman"/>
                        </a:rPr>
                        <a:t> </a:t>
                      </a:r>
                      <a:r>
                        <a:rPr lang="en-US" sz="1400" dirty="0" err="1">
                          <a:latin typeface="Arial"/>
                          <a:ea typeface="Times New Roman"/>
                          <a:cs typeface="Times New Roman"/>
                        </a:rPr>
                        <a:t>услугу</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err="1">
                          <a:latin typeface="Arial"/>
                          <a:ea typeface="Times New Roman"/>
                          <a:cs typeface="Times New Roman"/>
                        </a:rPr>
                        <a:t>Вероватноћа</a:t>
                      </a:r>
                      <a:r>
                        <a:rPr lang="en-US" sz="1400" dirty="0">
                          <a:latin typeface="Arial"/>
                          <a:ea typeface="Times New Roman"/>
                          <a:cs typeface="Times New Roman"/>
                        </a:rPr>
                        <a:t> </a:t>
                      </a:r>
                      <a:r>
                        <a:rPr lang="en-US" sz="1400" dirty="0" err="1">
                          <a:latin typeface="Arial"/>
                          <a:ea typeface="Times New Roman"/>
                          <a:cs typeface="Times New Roman"/>
                        </a:rPr>
                        <a:t>да</a:t>
                      </a:r>
                      <a:r>
                        <a:rPr lang="en-US" sz="1400" dirty="0">
                          <a:latin typeface="Arial"/>
                          <a:ea typeface="Times New Roman"/>
                          <a:cs typeface="Times New Roman"/>
                        </a:rPr>
                        <a:t> </a:t>
                      </a:r>
                      <a:r>
                        <a:rPr lang="en-US" sz="1400" dirty="0" err="1">
                          <a:latin typeface="Arial"/>
                          <a:ea typeface="Times New Roman"/>
                          <a:cs typeface="Times New Roman"/>
                        </a:rPr>
                        <a:t>ће</a:t>
                      </a:r>
                      <a:r>
                        <a:rPr lang="en-US" sz="1400" dirty="0">
                          <a:latin typeface="Arial"/>
                          <a:ea typeface="Times New Roman"/>
                          <a:cs typeface="Times New Roman"/>
                        </a:rPr>
                        <a:t> </a:t>
                      </a:r>
                      <a:r>
                        <a:rPr lang="en-US" sz="1400" dirty="0" err="1">
                          <a:latin typeface="Arial"/>
                          <a:ea typeface="Times New Roman"/>
                          <a:cs typeface="Times New Roman"/>
                        </a:rPr>
                        <a:t>муштерија</a:t>
                      </a:r>
                      <a:r>
                        <a:rPr lang="en-US" sz="1400" dirty="0">
                          <a:latin typeface="Arial"/>
                          <a:ea typeface="Times New Roman"/>
                          <a:cs typeface="Times New Roman"/>
                        </a:rPr>
                        <a:t> </a:t>
                      </a:r>
                      <a:r>
                        <a:rPr lang="en-US" sz="1400" dirty="0" err="1">
                          <a:latin typeface="Arial"/>
                          <a:ea typeface="Times New Roman"/>
                          <a:cs typeface="Times New Roman"/>
                        </a:rPr>
                        <a:t>морати</a:t>
                      </a:r>
                      <a:r>
                        <a:rPr lang="en-US" sz="1400" dirty="0">
                          <a:latin typeface="Arial"/>
                          <a:ea typeface="Times New Roman"/>
                          <a:cs typeface="Times New Roman"/>
                        </a:rPr>
                        <a:t> </a:t>
                      </a:r>
                      <a:r>
                        <a:rPr lang="en-US" sz="1400" dirty="0" err="1">
                          <a:latin typeface="Arial"/>
                          <a:ea typeface="Times New Roman"/>
                          <a:cs typeface="Times New Roman"/>
                        </a:rPr>
                        <a:t>да</a:t>
                      </a:r>
                      <a:r>
                        <a:rPr lang="en-US" sz="1400" dirty="0">
                          <a:latin typeface="Arial"/>
                          <a:ea typeface="Times New Roman"/>
                          <a:cs typeface="Times New Roman"/>
                        </a:rPr>
                        <a:t> </a:t>
                      </a:r>
                      <a:r>
                        <a:rPr lang="en-US" sz="1400" dirty="0" err="1">
                          <a:latin typeface="Arial"/>
                          <a:ea typeface="Times New Roman"/>
                          <a:cs typeface="Times New Roman"/>
                        </a:rPr>
                        <a:t>чека</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a:latin typeface="Arial"/>
                          <a:ea typeface="Times New Roman"/>
                          <a:cs typeface="Times New Roman"/>
                        </a:rPr>
                        <a:t>Просечно </a:t>
                      </a:r>
                      <a:r>
                        <a:rPr lang="sr-Cyrl-CS" sz="1400">
                          <a:latin typeface="Arial"/>
                          <a:ea typeface="Times New Roman"/>
                          <a:cs typeface="Times New Roman"/>
                        </a:rPr>
                        <a:t>време </a:t>
                      </a:r>
                      <a:r>
                        <a:rPr lang="en-US" sz="1400">
                          <a:latin typeface="Arial"/>
                          <a:ea typeface="Times New Roman"/>
                          <a:cs typeface="Times New Roman"/>
                        </a:rPr>
                        <a:t>чекање муштерија</a:t>
                      </a:r>
                      <a:r>
                        <a:rPr lang="sr-Cyrl-CS" sz="1400">
                          <a:latin typeface="Arial"/>
                          <a:ea typeface="Times New Roman"/>
                          <a:cs typeface="Times New Roman"/>
                        </a:rPr>
                        <a:t> које морају да чекају</a:t>
                      </a:r>
                      <a:endParaRPr lang="en-US" sz="14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400">
                          <a:latin typeface="Arial"/>
                          <a:ea typeface="Times New Roman"/>
                          <a:cs typeface="Arial"/>
                        </a:rPr>
                        <a:t>30</a:t>
                      </a:r>
                      <a:endParaRPr lang="en-US" sz="14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latin typeface="Arial"/>
                          <a:ea typeface="Times New Roman"/>
                          <a:cs typeface="Arial"/>
                        </a:rPr>
                        <a:t>6</a:t>
                      </a:r>
                      <a:r>
                        <a:rPr lang="sr-Cyrl-CS" sz="1400" dirty="0">
                          <a:latin typeface="Arial"/>
                          <a:ea typeface="Times New Roman"/>
                          <a:cs typeface="Arial"/>
                        </a:rPr>
                        <a:t>.</a:t>
                      </a:r>
                      <a:r>
                        <a:rPr lang="en-US" sz="1400" dirty="0">
                          <a:latin typeface="Arial"/>
                          <a:ea typeface="Times New Roman"/>
                          <a:cs typeface="Arial"/>
                        </a:rPr>
                        <a:t>25</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a:latin typeface="Arial"/>
                          <a:ea typeface="Times New Roman"/>
                          <a:cs typeface="Arial"/>
                        </a:rPr>
                        <a:t>11</a:t>
                      </a:r>
                      <a:r>
                        <a:rPr lang="sr-Cyrl-CS" sz="1400">
                          <a:latin typeface="Arial"/>
                          <a:ea typeface="Times New Roman"/>
                          <a:cs typeface="Arial"/>
                        </a:rPr>
                        <a:t>.</a:t>
                      </a:r>
                      <a:r>
                        <a:rPr lang="en-US" sz="1400">
                          <a:latin typeface="Arial"/>
                          <a:ea typeface="Times New Roman"/>
                          <a:cs typeface="Arial"/>
                        </a:rPr>
                        <a:t>94</a:t>
                      </a:r>
                      <a:endParaRPr lang="en-US" sz="14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latin typeface="Arial"/>
                          <a:ea typeface="Times New Roman"/>
                          <a:cs typeface="Arial"/>
                        </a:rPr>
                        <a:t>10</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latin typeface="Arial"/>
                          <a:ea typeface="Times New Roman"/>
                          <a:cs typeface="Arial"/>
                        </a:rPr>
                        <a:t>0</a:t>
                      </a:r>
                      <a:r>
                        <a:rPr lang="sr-Cyrl-CS" sz="1400" dirty="0">
                          <a:latin typeface="Arial"/>
                          <a:ea typeface="Times New Roman"/>
                          <a:cs typeface="Arial"/>
                        </a:rPr>
                        <a:t>.</a:t>
                      </a:r>
                      <a:r>
                        <a:rPr lang="en-US" sz="1400" dirty="0">
                          <a:latin typeface="Arial"/>
                          <a:ea typeface="Times New Roman"/>
                          <a:cs typeface="Arial"/>
                        </a:rPr>
                        <a:t>55</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latin typeface="Arial"/>
                          <a:ea typeface="Times New Roman"/>
                          <a:cs typeface="Arial"/>
                        </a:rPr>
                        <a:t>21</a:t>
                      </a:r>
                      <a:r>
                        <a:rPr lang="sr-Cyrl-CS" sz="1400" dirty="0">
                          <a:latin typeface="Arial"/>
                          <a:ea typeface="Times New Roman"/>
                          <a:cs typeface="Arial"/>
                        </a:rPr>
                        <a:t>.</a:t>
                      </a:r>
                      <a:r>
                        <a:rPr lang="en-US" sz="1400" dirty="0">
                          <a:latin typeface="Arial"/>
                          <a:ea typeface="Times New Roman"/>
                          <a:cs typeface="Arial"/>
                        </a:rPr>
                        <a:t>5</a:t>
                      </a:r>
                      <a:endParaRPr lang="en-US" sz="1400" dirty="0">
                        <a:latin typeface="Arial"/>
                        <a:ea typeface="Times New Roman"/>
                        <a:cs typeface="Times New Roman"/>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r-Cyrl-CS" sz="4200" dirty="0" smtClean="0"/>
              <a:t>Формирање симулационе табеле за дан 1 (систем са два такси возила)</a:t>
            </a:r>
            <a:endParaRPr lang="en-US" sz="4200" dirty="0"/>
          </a:p>
        </p:txBody>
      </p:sp>
      <p:sp>
        <p:nvSpPr>
          <p:cNvPr id="3" name="Content Placeholder 2"/>
          <p:cNvSpPr>
            <a:spLocks noGrp="1"/>
          </p:cNvSpPr>
          <p:nvPr>
            <p:ph idx="1"/>
          </p:nvPr>
        </p:nvSpPr>
        <p:spPr/>
        <p:txBody>
          <a:bodyPr>
            <a:normAutofit/>
          </a:bodyPr>
          <a:lstStyle/>
          <a:p>
            <a:r>
              <a:rPr lang="sr-Cyrl-CS" sz="2400" dirty="0" smtClean="0">
                <a:latin typeface="+mj-lt"/>
              </a:rPr>
              <a:t>формирамо </a:t>
            </a:r>
            <a:r>
              <a:rPr lang="sr-Cyrl-CS" sz="2400" dirty="0" smtClean="0">
                <a:latin typeface="+mj-lt"/>
              </a:rPr>
              <a:t>коначну табелу за систем са ДВА такси возила, сличну табели </a:t>
            </a:r>
            <a:r>
              <a:rPr lang="sr-Cyrl-CS" sz="2400" dirty="0" smtClean="0">
                <a:latin typeface="+mj-lt"/>
              </a:rPr>
              <a:t>2.1.4</a:t>
            </a:r>
          </a:p>
          <a:p>
            <a:r>
              <a:rPr lang="sr-Cyrl-CS" sz="2400" dirty="0" smtClean="0">
                <a:latin typeface="+mj-lt"/>
              </a:rPr>
              <a:t>„</a:t>
            </a:r>
            <a:r>
              <a:rPr lang="en-US" sz="2400" dirty="0" err="1" smtClean="0">
                <a:latin typeface="+mj-lt"/>
              </a:rPr>
              <a:t>Слободно</a:t>
            </a:r>
            <a:r>
              <a:rPr lang="en-US" sz="2400" dirty="0" smtClean="0">
                <a:latin typeface="+mj-lt"/>
              </a:rPr>
              <a:t> </a:t>
            </a:r>
            <a:r>
              <a:rPr lang="sr-Cyrl-CS" sz="2400" dirty="0" smtClean="0">
                <a:latin typeface="+mj-lt"/>
              </a:rPr>
              <a:t>в</a:t>
            </a:r>
            <a:r>
              <a:rPr lang="en-US" sz="2400" dirty="0" err="1" smtClean="0">
                <a:latin typeface="+mj-lt"/>
              </a:rPr>
              <a:t>реме</a:t>
            </a:r>
            <a:r>
              <a:rPr lang="en-US" sz="2400" dirty="0" smtClean="0">
                <a:latin typeface="+mj-lt"/>
              </a:rPr>
              <a:t> </a:t>
            </a:r>
            <a:r>
              <a:rPr lang="sr-Cyrl-CS" sz="2400" dirty="0" smtClean="0">
                <a:latin typeface="+mj-lt"/>
              </a:rPr>
              <a:t>т</a:t>
            </a:r>
            <a:r>
              <a:rPr lang="en-US" sz="2400" dirty="0" err="1" smtClean="0">
                <a:latin typeface="+mj-lt"/>
              </a:rPr>
              <a:t>акси</a:t>
            </a:r>
            <a:r>
              <a:rPr lang="en-US" sz="2400" dirty="0" smtClean="0">
                <a:latin typeface="+mj-lt"/>
              </a:rPr>
              <a:t> </a:t>
            </a:r>
            <a:r>
              <a:rPr lang="sr-Cyrl-CS" sz="2400" dirty="0" smtClean="0">
                <a:latin typeface="+mj-lt"/>
              </a:rPr>
              <a:t>в</a:t>
            </a:r>
            <a:r>
              <a:rPr lang="en-US" sz="2400" dirty="0" err="1" smtClean="0">
                <a:latin typeface="+mj-lt"/>
              </a:rPr>
              <a:t>озила</a:t>
            </a:r>
            <a:r>
              <a:rPr lang="sr-Cyrl-CS" sz="2400" dirty="0" smtClean="0">
                <a:latin typeface="+mj-lt"/>
              </a:rPr>
              <a:t>“ </a:t>
            </a:r>
            <a:r>
              <a:rPr lang="sr-Cyrl-CS" sz="2400" dirty="0" smtClean="0">
                <a:latin typeface="+mj-lt"/>
              </a:rPr>
              <a:t>има </a:t>
            </a:r>
            <a:r>
              <a:rPr lang="sr-Cyrl-CS" sz="2400" dirty="0" smtClean="0">
                <a:latin typeface="+mj-lt"/>
              </a:rPr>
              <a:t>две нове колоне, по једну за свако такси возило.</a:t>
            </a:r>
          </a:p>
          <a:p>
            <a:r>
              <a:rPr lang="sr-Cyrl-CS" sz="2400" dirty="0" smtClean="0">
                <a:latin typeface="+mj-lt"/>
              </a:rPr>
              <a:t>Напомена: Због гломазне величине табеле, она ће бити приказана у два слајда јер је немогуће ставити је у један.</a:t>
            </a:r>
            <a:endParaRPr lang="en-US" sz="2400" dirty="0" smtClean="0">
              <a:latin typeface="+mj-lt"/>
            </a:endParaRPr>
          </a:p>
          <a:p>
            <a:endParaRPr lang="en-US" sz="1800"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CS" sz="4800" dirty="0" smtClean="0"/>
              <a:t>Група</a:t>
            </a:r>
            <a:r>
              <a:rPr lang="sr-Cyrl-CS" dirty="0" smtClean="0"/>
              <a:t> 2</a:t>
            </a:r>
            <a:endParaRPr lang="en-US" dirty="0"/>
          </a:p>
        </p:txBody>
      </p:sp>
      <p:sp>
        <p:nvSpPr>
          <p:cNvPr id="3" name="Content Placeholder 2"/>
          <p:cNvSpPr>
            <a:spLocks noGrp="1"/>
          </p:cNvSpPr>
          <p:nvPr>
            <p:ph idx="1"/>
          </p:nvPr>
        </p:nvSpPr>
        <p:spPr/>
        <p:txBody>
          <a:bodyPr/>
          <a:lstStyle/>
          <a:p>
            <a:pPr>
              <a:buNone/>
            </a:pPr>
            <a:endParaRPr lang="sr-Cyrl-CS" dirty="0" smtClean="0">
              <a:latin typeface="+mj-lt"/>
            </a:endParaRPr>
          </a:p>
          <a:p>
            <a:r>
              <a:rPr lang="sr-Cyrl-CS" sz="3600" dirty="0" smtClean="0">
                <a:latin typeface="+mj-lt"/>
              </a:rPr>
              <a:t>Јеремић Раде                      153/05</a:t>
            </a:r>
          </a:p>
          <a:p>
            <a:r>
              <a:rPr lang="sr-Cyrl-CS" sz="3600" dirty="0" smtClean="0">
                <a:latin typeface="+mj-lt"/>
              </a:rPr>
              <a:t>Бошковић Љубиша              43/09</a:t>
            </a:r>
          </a:p>
          <a:p>
            <a:pPr algn="just"/>
            <a:r>
              <a:rPr lang="sr-Cyrl-CS" sz="3600" dirty="0" smtClean="0">
                <a:latin typeface="+mj-lt"/>
              </a:rPr>
              <a:t>Бурда Иван                             51/09</a:t>
            </a:r>
          </a:p>
          <a:p>
            <a:pPr algn="just"/>
            <a:r>
              <a:rPr lang="sr-Cyrl-CS" sz="3600" dirty="0" smtClean="0">
                <a:latin typeface="+mj-lt"/>
              </a:rPr>
              <a:t>Манчић Урош                      276/09</a:t>
            </a:r>
          </a:p>
          <a:p>
            <a:pPr algn="just"/>
            <a:r>
              <a:rPr lang="sr-Cyrl-CS" sz="3600" dirty="0" smtClean="0">
                <a:latin typeface="+mj-lt"/>
              </a:rPr>
              <a:t>Павловић Немања             362/09</a:t>
            </a:r>
            <a:endParaRPr lang="en-US" sz="3600"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Cyrl-CS" sz="3800" dirty="0" smtClean="0"/>
              <a:t>Симулациона табела за дан 1 (систем са два такси возила), први део</a:t>
            </a:r>
            <a:endParaRPr lang="en-US" sz="3800" dirty="0"/>
          </a:p>
        </p:txBody>
      </p:sp>
      <p:graphicFrame>
        <p:nvGraphicFramePr>
          <p:cNvPr id="4" name="Content Placeholder 3"/>
          <p:cNvGraphicFramePr>
            <a:graphicFrameLocks noGrp="1"/>
          </p:cNvGraphicFramePr>
          <p:nvPr>
            <p:ph idx="1"/>
          </p:nvPr>
        </p:nvGraphicFramePr>
        <p:xfrm>
          <a:off x="457200" y="2057400"/>
          <a:ext cx="8229600" cy="434848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gridSpan="10">
                  <a:txBody>
                    <a:bodyPr/>
                    <a:lstStyle/>
                    <a:p>
                      <a:pPr marL="0" marR="0" algn="ctr">
                        <a:spcBef>
                          <a:spcPts val="0"/>
                        </a:spcBef>
                        <a:spcAft>
                          <a:spcPts val="0"/>
                        </a:spcAft>
                      </a:pPr>
                      <a:r>
                        <a:rPr lang="en-US" sz="1400" i="0" dirty="0" err="1" smtClean="0">
                          <a:latin typeface="Arial"/>
                          <a:ea typeface="Times New Roman"/>
                          <a:cs typeface="Times New Roman"/>
                        </a:rPr>
                        <a:t>Табела</a:t>
                      </a:r>
                      <a:r>
                        <a:rPr lang="en-US" sz="1400" i="0" dirty="0" smtClean="0">
                          <a:latin typeface="Arial"/>
                          <a:ea typeface="Times New Roman"/>
                          <a:cs typeface="Times New Roman"/>
                        </a:rPr>
                        <a:t> 2.1.</a:t>
                      </a:r>
                      <a:r>
                        <a:rPr lang="sr-Cyrl-CS" sz="1400" i="0" dirty="0" smtClean="0">
                          <a:latin typeface="Arial"/>
                          <a:ea typeface="Times New Roman"/>
                          <a:cs typeface="Times New Roman"/>
                        </a:rPr>
                        <a:t>6</a:t>
                      </a:r>
                      <a:r>
                        <a:rPr lang="en-US" sz="1400" i="0" dirty="0" smtClean="0">
                          <a:latin typeface="Arial"/>
                          <a:ea typeface="Times New Roman"/>
                          <a:cs typeface="Times New Roman"/>
                        </a:rPr>
                        <a:t>: </a:t>
                      </a:r>
                      <a:r>
                        <a:rPr lang="en-US" sz="1400" i="0" dirty="0" err="1" smtClean="0">
                          <a:latin typeface="Arial"/>
                          <a:ea typeface="Times New Roman"/>
                          <a:cs typeface="Times New Roman"/>
                        </a:rPr>
                        <a:t>Симулациона</a:t>
                      </a:r>
                      <a:r>
                        <a:rPr lang="en-US" sz="1400" i="0" dirty="0" smtClean="0">
                          <a:latin typeface="Arial"/>
                          <a:ea typeface="Times New Roman"/>
                          <a:cs typeface="Times New Roman"/>
                        </a:rPr>
                        <a:t> </a:t>
                      </a:r>
                      <a:r>
                        <a:rPr lang="en-US" sz="1400" i="0" dirty="0" err="1" smtClean="0">
                          <a:latin typeface="Arial"/>
                          <a:ea typeface="Times New Roman"/>
                          <a:cs typeface="Times New Roman"/>
                        </a:rPr>
                        <a:t>табела</a:t>
                      </a:r>
                      <a:r>
                        <a:rPr lang="en-US" sz="1400" i="0" dirty="0" smtClean="0">
                          <a:latin typeface="Arial"/>
                          <a:ea typeface="Times New Roman"/>
                          <a:cs typeface="Times New Roman"/>
                        </a:rPr>
                        <a:t> </a:t>
                      </a:r>
                      <a:r>
                        <a:rPr lang="en-US" sz="1400" i="0" dirty="0" err="1" smtClean="0">
                          <a:latin typeface="Arial"/>
                          <a:ea typeface="Times New Roman"/>
                          <a:cs typeface="Times New Roman"/>
                        </a:rPr>
                        <a:t>за</a:t>
                      </a:r>
                      <a:r>
                        <a:rPr lang="en-US" sz="1400" i="0" dirty="0" smtClean="0">
                          <a:latin typeface="Arial"/>
                          <a:ea typeface="Times New Roman"/>
                          <a:cs typeface="Times New Roman"/>
                        </a:rPr>
                        <a:t> </a:t>
                      </a:r>
                      <a:r>
                        <a:rPr lang="sr-Cyrl-CS" sz="1400" i="0" dirty="0" smtClean="0">
                          <a:latin typeface="Arial"/>
                          <a:ea typeface="Times New Roman"/>
                          <a:cs typeface="Times New Roman"/>
                        </a:rPr>
                        <a:t>дан</a:t>
                      </a:r>
                      <a:r>
                        <a:rPr lang="en-US" sz="1400" i="0" dirty="0" smtClean="0">
                          <a:latin typeface="Arial"/>
                          <a:ea typeface="Times New Roman"/>
                          <a:cs typeface="Times New Roman"/>
                        </a:rPr>
                        <a:t> 1 (</a:t>
                      </a:r>
                      <a:r>
                        <a:rPr lang="en-US" sz="1400" i="0" dirty="0" err="1" smtClean="0">
                          <a:latin typeface="Arial"/>
                          <a:ea typeface="Times New Roman"/>
                          <a:cs typeface="Times New Roman"/>
                        </a:rPr>
                        <a:t>систем</a:t>
                      </a:r>
                      <a:r>
                        <a:rPr lang="en-US" sz="1400" i="0" dirty="0" smtClean="0">
                          <a:latin typeface="Arial"/>
                          <a:ea typeface="Times New Roman"/>
                          <a:cs typeface="Times New Roman"/>
                        </a:rPr>
                        <a:t> </a:t>
                      </a:r>
                      <a:r>
                        <a:rPr lang="sr-Cyrl-CS" sz="1400" i="0" dirty="0" smtClean="0">
                          <a:latin typeface="Arial"/>
                          <a:ea typeface="Times New Roman"/>
                          <a:cs typeface="Times New Roman"/>
                        </a:rPr>
                        <a:t>са два</a:t>
                      </a:r>
                      <a:r>
                        <a:rPr lang="en-US" sz="1400" i="0" dirty="0" smtClean="0">
                          <a:latin typeface="Arial"/>
                          <a:ea typeface="Times New Roman"/>
                          <a:cs typeface="Times New Roman"/>
                        </a:rPr>
                        <a:t> </a:t>
                      </a:r>
                      <a:r>
                        <a:rPr lang="en-US" sz="1400" i="0" dirty="0" err="1" smtClean="0">
                          <a:latin typeface="Arial"/>
                          <a:ea typeface="Times New Roman"/>
                          <a:cs typeface="Times New Roman"/>
                        </a:rPr>
                        <a:t>такси</a:t>
                      </a:r>
                      <a:r>
                        <a:rPr lang="en-US" sz="1400" i="0" dirty="0" smtClean="0">
                          <a:latin typeface="Arial"/>
                          <a:ea typeface="Times New Roman"/>
                          <a:cs typeface="Times New Roman"/>
                        </a:rPr>
                        <a:t> </a:t>
                      </a:r>
                      <a:r>
                        <a:rPr lang="en-US" sz="1400" i="0" dirty="0" err="1" smtClean="0">
                          <a:latin typeface="Arial"/>
                          <a:ea typeface="Times New Roman"/>
                          <a:cs typeface="Times New Roman"/>
                        </a:rPr>
                        <a:t>возил</a:t>
                      </a:r>
                      <a:r>
                        <a:rPr lang="sr-Cyrl-CS" sz="1400" i="0" dirty="0" smtClean="0">
                          <a:latin typeface="Arial"/>
                          <a:ea typeface="Times New Roman"/>
                          <a:cs typeface="Times New Roman"/>
                        </a:rPr>
                        <a:t>а</a:t>
                      </a:r>
                      <a:r>
                        <a:rPr lang="en-US" sz="1400" i="0" dirty="0" smtClean="0">
                          <a:latin typeface="Arial"/>
                          <a:ea typeface="Times New Roman"/>
                          <a:cs typeface="Times New Roman"/>
                        </a:rPr>
                        <a:t>)</a:t>
                      </a:r>
                      <a:endParaRPr lang="en-US" sz="1400" i="0" dirty="0">
                        <a:latin typeface="Arial"/>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algn="ctr">
                        <a:spcBef>
                          <a:spcPts val="0"/>
                        </a:spcBef>
                        <a:spcAft>
                          <a:spcPts val="0"/>
                        </a:spcAft>
                      </a:pPr>
                      <a:r>
                        <a:rPr lang="en-US" sz="1050" dirty="0" err="1">
                          <a:latin typeface="Arial"/>
                          <a:ea typeface="Times New Roman"/>
                          <a:cs typeface="Times New Roman"/>
                        </a:rPr>
                        <a:t>Клијент</a:t>
                      </a:r>
                      <a:endParaRPr lang="en-US" sz="105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50" dirty="0" err="1">
                          <a:latin typeface="Arial"/>
                          <a:ea typeface="Times New Roman"/>
                          <a:cs typeface="Times New Roman"/>
                        </a:rPr>
                        <a:t>Време</a:t>
                      </a:r>
                      <a:r>
                        <a:rPr lang="en-US" sz="1050" dirty="0">
                          <a:latin typeface="Arial"/>
                          <a:ea typeface="Times New Roman"/>
                          <a:cs typeface="Times New Roman"/>
                        </a:rPr>
                        <a:t> </a:t>
                      </a:r>
                      <a:r>
                        <a:rPr lang="sr-Cyrl-CS" sz="1050" dirty="0">
                          <a:latin typeface="Arial"/>
                          <a:ea typeface="Times New Roman"/>
                          <a:cs typeface="Times New Roman"/>
                        </a:rPr>
                        <a:t>м</a:t>
                      </a:r>
                      <a:r>
                        <a:rPr lang="en-US" sz="1050" dirty="0" err="1">
                          <a:latin typeface="Arial"/>
                          <a:ea typeface="Times New Roman"/>
                          <a:cs typeface="Times New Roman"/>
                        </a:rPr>
                        <a:t>еђудоласка</a:t>
                      </a:r>
                      <a:endParaRPr lang="en-US" sz="105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50" dirty="0" err="1">
                          <a:latin typeface="Arial"/>
                          <a:ea typeface="Times New Roman"/>
                          <a:cs typeface="Times New Roman"/>
                        </a:rPr>
                        <a:t>Време</a:t>
                      </a:r>
                      <a:r>
                        <a:rPr lang="en-US" sz="1050" dirty="0">
                          <a:latin typeface="Arial"/>
                          <a:ea typeface="Times New Roman"/>
                          <a:cs typeface="Times New Roman"/>
                        </a:rPr>
                        <a:t> </a:t>
                      </a:r>
                      <a:r>
                        <a:rPr lang="sr-Cyrl-CS" sz="1050" dirty="0">
                          <a:latin typeface="Arial"/>
                          <a:ea typeface="Times New Roman"/>
                          <a:cs typeface="Times New Roman"/>
                        </a:rPr>
                        <a:t>д</a:t>
                      </a:r>
                      <a:r>
                        <a:rPr lang="en-US" sz="1050" dirty="0" err="1">
                          <a:latin typeface="Arial"/>
                          <a:ea typeface="Times New Roman"/>
                          <a:cs typeface="Times New Roman"/>
                        </a:rPr>
                        <a:t>оласка</a:t>
                      </a:r>
                      <a:endParaRPr lang="en-US" sz="105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50" dirty="0" err="1">
                          <a:latin typeface="Arial"/>
                          <a:ea typeface="Times New Roman"/>
                          <a:cs typeface="Times New Roman"/>
                        </a:rPr>
                        <a:t>Време</a:t>
                      </a:r>
                      <a:r>
                        <a:rPr lang="en-US" sz="1050" dirty="0">
                          <a:latin typeface="Arial"/>
                          <a:ea typeface="Times New Roman"/>
                          <a:cs typeface="Times New Roman"/>
                        </a:rPr>
                        <a:t> </a:t>
                      </a:r>
                      <a:r>
                        <a:rPr lang="sr-Cyrl-CS" sz="1050" dirty="0">
                          <a:latin typeface="Arial"/>
                          <a:ea typeface="Times New Roman"/>
                          <a:cs typeface="Times New Roman"/>
                        </a:rPr>
                        <a:t>т</a:t>
                      </a:r>
                      <a:r>
                        <a:rPr lang="en-US" sz="1050" dirty="0" err="1">
                          <a:latin typeface="Arial"/>
                          <a:ea typeface="Times New Roman"/>
                          <a:cs typeface="Times New Roman"/>
                        </a:rPr>
                        <a:t>рајања</a:t>
                      </a:r>
                      <a:r>
                        <a:rPr lang="en-US" sz="1050" dirty="0">
                          <a:latin typeface="Arial"/>
                          <a:ea typeface="Times New Roman"/>
                          <a:cs typeface="Times New Roman"/>
                        </a:rPr>
                        <a:t> </a:t>
                      </a:r>
                      <a:r>
                        <a:rPr lang="sr-Cyrl-CS" sz="1050" dirty="0">
                          <a:latin typeface="Arial"/>
                          <a:ea typeface="Times New Roman"/>
                          <a:cs typeface="Times New Roman"/>
                        </a:rPr>
                        <a:t>у</a:t>
                      </a:r>
                      <a:r>
                        <a:rPr lang="en-US" sz="1050" dirty="0" err="1">
                          <a:latin typeface="Arial"/>
                          <a:ea typeface="Times New Roman"/>
                          <a:cs typeface="Times New Roman"/>
                        </a:rPr>
                        <a:t>слуге</a:t>
                      </a:r>
                      <a:endParaRPr lang="en-US" sz="105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50" dirty="0" err="1">
                          <a:latin typeface="Arial"/>
                          <a:ea typeface="Times New Roman"/>
                          <a:cs typeface="Times New Roman"/>
                        </a:rPr>
                        <a:t>Време</a:t>
                      </a:r>
                      <a:r>
                        <a:rPr lang="en-US" sz="1050" dirty="0">
                          <a:latin typeface="Arial"/>
                          <a:ea typeface="Times New Roman"/>
                          <a:cs typeface="Times New Roman"/>
                        </a:rPr>
                        <a:t> </a:t>
                      </a:r>
                      <a:r>
                        <a:rPr lang="sr-Cyrl-CS" sz="1050" dirty="0">
                          <a:latin typeface="Arial"/>
                          <a:ea typeface="Times New Roman"/>
                          <a:cs typeface="Times New Roman"/>
                        </a:rPr>
                        <a:t>п</a:t>
                      </a:r>
                      <a:r>
                        <a:rPr lang="en-US" sz="1050" dirty="0" err="1">
                          <a:latin typeface="Arial"/>
                          <a:ea typeface="Times New Roman"/>
                          <a:cs typeface="Times New Roman"/>
                        </a:rPr>
                        <a:t>очетка</a:t>
                      </a:r>
                      <a:r>
                        <a:rPr lang="en-US" sz="1050" dirty="0">
                          <a:latin typeface="Arial"/>
                          <a:ea typeface="Times New Roman"/>
                          <a:cs typeface="Times New Roman"/>
                        </a:rPr>
                        <a:t> </a:t>
                      </a:r>
                      <a:r>
                        <a:rPr lang="sr-Cyrl-CS" sz="1050" dirty="0">
                          <a:latin typeface="Arial"/>
                          <a:ea typeface="Times New Roman"/>
                          <a:cs typeface="Times New Roman"/>
                        </a:rPr>
                        <a:t>у</a:t>
                      </a:r>
                      <a:r>
                        <a:rPr lang="en-US" sz="1050" dirty="0" err="1">
                          <a:latin typeface="Arial"/>
                          <a:ea typeface="Times New Roman"/>
                          <a:cs typeface="Times New Roman"/>
                        </a:rPr>
                        <a:t>слуге</a:t>
                      </a:r>
                      <a:endParaRPr lang="en-US" sz="105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50" dirty="0" err="1">
                          <a:latin typeface="Arial"/>
                          <a:ea typeface="Times New Roman"/>
                          <a:cs typeface="Times New Roman"/>
                        </a:rPr>
                        <a:t>Чекање</a:t>
                      </a:r>
                      <a:r>
                        <a:rPr lang="en-US" sz="1050" dirty="0">
                          <a:latin typeface="Arial"/>
                          <a:ea typeface="Times New Roman"/>
                          <a:cs typeface="Times New Roman"/>
                        </a:rPr>
                        <a:t> </a:t>
                      </a:r>
                      <a:r>
                        <a:rPr lang="sr-Cyrl-CS" sz="1050" dirty="0">
                          <a:latin typeface="Arial"/>
                          <a:ea typeface="Times New Roman"/>
                          <a:cs typeface="Times New Roman"/>
                        </a:rPr>
                        <a:t>н</a:t>
                      </a:r>
                      <a:r>
                        <a:rPr lang="en-US" sz="1050" dirty="0">
                          <a:latin typeface="Arial"/>
                          <a:ea typeface="Times New Roman"/>
                          <a:cs typeface="Times New Roman"/>
                        </a:rPr>
                        <a:t>а </a:t>
                      </a:r>
                      <a:r>
                        <a:rPr lang="sr-Cyrl-CS" sz="1050" dirty="0">
                          <a:latin typeface="Arial"/>
                          <a:ea typeface="Times New Roman"/>
                          <a:cs typeface="Times New Roman"/>
                        </a:rPr>
                        <a:t>у</a:t>
                      </a:r>
                      <a:r>
                        <a:rPr lang="en-US" sz="1050" dirty="0" err="1">
                          <a:latin typeface="Arial"/>
                          <a:ea typeface="Times New Roman"/>
                          <a:cs typeface="Times New Roman"/>
                        </a:rPr>
                        <a:t>слугу</a:t>
                      </a:r>
                      <a:endParaRPr lang="en-US" sz="105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50" dirty="0" err="1">
                          <a:latin typeface="Arial"/>
                          <a:ea typeface="Times New Roman"/>
                          <a:cs typeface="Times New Roman"/>
                        </a:rPr>
                        <a:t>Време</a:t>
                      </a:r>
                      <a:r>
                        <a:rPr lang="en-US" sz="1050" dirty="0">
                          <a:latin typeface="Arial"/>
                          <a:ea typeface="Times New Roman"/>
                          <a:cs typeface="Times New Roman"/>
                        </a:rPr>
                        <a:t> </a:t>
                      </a:r>
                      <a:r>
                        <a:rPr lang="sr-Cyrl-CS" sz="1050" dirty="0">
                          <a:latin typeface="Arial"/>
                          <a:ea typeface="Times New Roman"/>
                          <a:cs typeface="Times New Roman"/>
                        </a:rPr>
                        <a:t>з</a:t>
                      </a:r>
                      <a:r>
                        <a:rPr lang="en-US" sz="1050" dirty="0" err="1">
                          <a:latin typeface="Arial"/>
                          <a:ea typeface="Times New Roman"/>
                          <a:cs typeface="Times New Roman"/>
                        </a:rPr>
                        <a:t>авршетка</a:t>
                      </a:r>
                      <a:r>
                        <a:rPr lang="en-US" sz="1050" dirty="0">
                          <a:latin typeface="Arial"/>
                          <a:ea typeface="Times New Roman"/>
                          <a:cs typeface="Times New Roman"/>
                        </a:rPr>
                        <a:t> </a:t>
                      </a:r>
                      <a:r>
                        <a:rPr lang="sr-Cyrl-CS" sz="1050" dirty="0">
                          <a:latin typeface="Arial"/>
                          <a:ea typeface="Times New Roman"/>
                          <a:cs typeface="Times New Roman"/>
                        </a:rPr>
                        <a:t>у</a:t>
                      </a:r>
                      <a:r>
                        <a:rPr lang="en-US" sz="1050" dirty="0" err="1">
                          <a:latin typeface="Arial"/>
                          <a:ea typeface="Times New Roman"/>
                          <a:cs typeface="Times New Roman"/>
                        </a:rPr>
                        <a:t>слуге</a:t>
                      </a:r>
                      <a:endParaRPr lang="en-US" sz="105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50" dirty="0" err="1">
                          <a:latin typeface="Arial"/>
                          <a:ea typeface="Times New Roman"/>
                          <a:cs typeface="Times New Roman"/>
                        </a:rPr>
                        <a:t>Време</a:t>
                      </a:r>
                      <a:r>
                        <a:rPr lang="en-US" sz="1050" dirty="0">
                          <a:latin typeface="Arial"/>
                          <a:ea typeface="Times New Roman"/>
                          <a:cs typeface="Times New Roman"/>
                        </a:rPr>
                        <a:t> </a:t>
                      </a:r>
                      <a:r>
                        <a:rPr lang="sr-Cyrl-CS" sz="1050" dirty="0">
                          <a:latin typeface="Arial"/>
                          <a:ea typeface="Times New Roman"/>
                          <a:cs typeface="Times New Roman"/>
                        </a:rPr>
                        <a:t>п</a:t>
                      </a:r>
                      <a:r>
                        <a:rPr lang="en-US" sz="1050" dirty="0" err="1">
                          <a:latin typeface="Arial"/>
                          <a:ea typeface="Times New Roman"/>
                          <a:cs typeface="Times New Roman"/>
                        </a:rPr>
                        <a:t>роведено</a:t>
                      </a:r>
                      <a:r>
                        <a:rPr lang="en-US" sz="1050" dirty="0">
                          <a:latin typeface="Arial"/>
                          <a:ea typeface="Times New Roman"/>
                          <a:cs typeface="Times New Roman"/>
                        </a:rPr>
                        <a:t> </a:t>
                      </a:r>
                      <a:r>
                        <a:rPr lang="sr-Cyrl-CS" sz="1050" dirty="0">
                          <a:latin typeface="Arial"/>
                          <a:ea typeface="Times New Roman"/>
                          <a:cs typeface="Times New Roman"/>
                        </a:rPr>
                        <a:t>у с</a:t>
                      </a:r>
                      <a:r>
                        <a:rPr lang="en-US" sz="1050" dirty="0" err="1">
                          <a:latin typeface="Arial"/>
                          <a:ea typeface="Times New Roman"/>
                          <a:cs typeface="Times New Roman"/>
                        </a:rPr>
                        <a:t>истему</a:t>
                      </a:r>
                      <a:endParaRPr lang="en-US" sz="105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50" dirty="0" err="1">
                          <a:latin typeface="Arial"/>
                          <a:ea typeface="Times New Roman"/>
                          <a:cs typeface="Times New Roman"/>
                        </a:rPr>
                        <a:t>Слободно</a:t>
                      </a:r>
                      <a:r>
                        <a:rPr lang="en-US" sz="1050" dirty="0">
                          <a:latin typeface="Arial"/>
                          <a:ea typeface="Times New Roman"/>
                          <a:cs typeface="Times New Roman"/>
                        </a:rPr>
                        <a:t> </a:t>
                      </a:r>
                      <a:r>
                        <a:rPr lang="sr-Cyrl-CS" sz="1050" dirty="0">
                          <a:latin typeface="Arial"/>
                          <a:ea typeface="Times New Roman"/>
                          <a:cs typeface="Times New Roman"/>
                        </a:rPr>
                        <a:t>в</a:t>
                      </a:r>
                      <a:r>
                        <a:rPr lang="en-US" sz="1050" dirty="0" err="1">
                          <a:latin typeface="Arial"/>
                          <a:ea typeface="Times New Roman"/>
                          <a:cs typeface="Times New Roman"/>
                        </a:rPr>
                        <a:t>реме</a:t>
                      </a:r>
                      <a:r>
                        <a:rPr lang="en-US" sz="1050" dirty="0">
                          <a:latin typeface="Arial"/>
                          <a:ea typeface="Times New Roman"/>
                          <a:cs typeface="Times New Roman"/>
                        </a:rPr>
                        <a:t> </a:t>
                      </a:r>
                      <a:r>
                        <a:rPr lang="sr-Cyrl-CS" sz="1050" dirty="0">
                          <a:latin typeface="Arial"/>
                          <a:ea typeface="Times New Roman"/>
                          <a:cs typeface="Times New Roman"/>
                        </a:rPr>
                        <a:t>т</a:t>
                      </a:r>
                      <a:r>
                        <a:rPr lang="en-US" sz="1050" dirty="0" err="1">
                          <a:latin typeface="Arial"/>
                          <a:ea typeface="Times New Roman"/>
                          <a:cs typeface="Times New Roman"/>
                        </a:rPr>
                        <a:t>акси</a:t>
                      </a:r>
                      <a:r>
                        <a:rPr lang="en-US" sz="1050" dirty="0">
                          <a:latin typeface="Arial"/>
                          <a:ea typeface="Times New Roman"/>
                          <a:cs typeface="Times New Roman"/>
                        </a:rPr>
                        <a:t> </a:t>
                      </a:r>
                      <a:r>
                        <a:rPr lang="sr-Cyrl-CS" sz="1050" dirty="0">
                          <a:latin typeface="Arial"/>
                          <a:ea typeface="Times New Roman"/>
                          <a:cs typeface="Times New Roman"/>
                        </a:rPr>
                        <a:t>в</a:t>
                      </a:r>
                      <a:r>
                        <a:rPr lang="en-US" sz="1050" dirty="0" err="1">
                          <a:latin typeface="Arial"/>
                          <a:ea typeface="Times New Roman"/>
                          <a:cs typeface="Times New Roman"/>
                        </a:rPr>
                        <a:t>озила</a:t>
                      </a:r>
                      <a:r>
                        <a:rPr lang="sr-Cyrl-CS" sz="1050" dirty="0">
                          <a:latin typeface="Arial"/>
                          <a:ea typeface="Times New Roman"/>
                          <a:cs typeface="Times New Roman"/>
                        </a:rPr>
                        <a:t> 1</a:t>
                      </a:r>
                      <a:endParaRPr lang="en-US" sz="105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50" dirty="0" err="1">
                          <a:latin typeface="Arial"/>
                          <a:ea typeface="Times New Roman"/>
                          <a:cs typeface="Times New Roman"/>
                        </a:rPr>
                        <a:t>Слободно</a:t>
                      </a:r>
                      <a:r>
                        <a:rPr lang="en-US" sz="1050" dirty="0">
                          <a:latin typeface="Arial"/>
                          <a:ea typeface="Times New Roman"/>
                          <a:cs typeface="Times New Roman"/>
                        </a:rPr>
                        <a:t> </a:t>
                      </a:r>
                      <a:r>
                        <a:rPr lang="sr-Cyrl-CS" sz="1050" dirty="0">
                          <a:latin typeface="Arial"/>
                          <a:ea typeface="Times New Roman"/>
                          <a:cs typeface="Times New Roman"/>
                        </a:rPr>
                        <a:t>в</a:t>
                      </a:r>
                      <a:r>
                        <a:rPr lang="en-US" sz="1050" dirty="0" err="1">
                          <a:latin typeface="Arial"/>
                          <a:ea typeface="Times New Roman"/>
                          <a:cs typeface="Times New Roman"/>
                        </a:rPr>
                        <a:t>реме</a:t>
                      </a:r>
                      <a:r>
                        <a:rPr lang="en-US" sz="1050" dirty="0">
                          <a:latin typeface="Arial"/>
                          <a:ea typeface="Times New Roman"/>
                          <a:cs typeface="Times New Roman"/>
                        </a:rPr>
                        <a:t> </a:t>
                      </a:r>
                      <a:r>
                        <a:rPr lang="sr-Cyrl-CS" sz="1050" dirty="0">
                          <a:latin typeface="Arial"/>
                          <a:ea typeface="Times New Roman"/>
                          <a:cs typeface="Times New Roman"/>
                        </a:rPr>
                        <a:t>т</a:t>
                      </a:r>
                      <a:r>
                        <a:rPr lang="en-US" sz="1050" dirty="0" err="1">
                          <a:latin typeface="Arial"/>
                          <a:ea typeface="Times New Roman"/>
                          <a:cs typeface="Times New Roman"/>
                        </a:rPr>
                        <a:t>акси</a:t>
                      </a:r>
                      <a:r>
                        <a:rPr lang="en-US" sz="1050" dirty="0">
                          <a:latin typeface="Arial"/>
                          <a:ea typeface="Times New Roman"/>
                          <a:cs typeface="Times New Roman"/>
                        </a:rPr>
                        <a:t> </a:t>
                      </a:r>
                      <a:r>
                        <a:rPr lang="sr-Cyrl-CS" sz="1050" dirty="0">
                          <a:latin typeface="Arial"/>
                          <a:ea typeface="Times New Roman"/>
                          <a:cs typeface="Times New Roman"/>
                        </a:rPr>
                        <a:t>в</a:t>
                      </a:r>
                      <a:r>
                        <a:rPr lang="en-US" sz="1050" dirty="0" err="1">
                          <a:latin typeface="Arial"/>
                          <a:ea typeface="Times New Roman"/>
                          <a:cs typeface="Times New Roman"/>
                        </a:rPr>
                        <a:t>озила</a:t>
                      </a:r>
                      <a:r>
                        <a:rPr lang="sr-Cyrl-CS" sz="1050" dirty="0">
                          <a:latin typeface="Arial"/>
                          <a:ea typeface="Times New Roman"/>
                          <a:cs typeface="Times New Roman"/>
                        </a:rPr>
                        <a:t> 2</a:t>
                      </a:r>
                      <a:endParaRPr lang="en-US" sz="105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r>
              <a:tr h="370840">
                <a:tc>
                  <a:txBody>
                    <a:bodyPr/>
                    <a:lstStyle/>
                    <a:p>
                      <a:pPr marL="0" marR="0" algn="ctr">
                        <a:spcBef>
                          <a:spcPts val="0"/>
                        </a:spcBef>
                        <a:spcAft>
                          <a:spcPts val="0"/>
                        </a:spcAft>
                      </a:pPr>
                      <a:r>
                        <a:rPr lang="en-US" sz="1200">
                          <a:latin typeface="Arial"/>
                          <a:ea typeface="Times New Roman"/>
                          <a:cs typeface="Times New Roman"/>
                        </a:rPr>
                        <a:t>1</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sr-Cyrl-CS" sz="1200">
                          <a:latin typeface="Arial"/>
                          <a:ea typeface="Times New Roman"/>
                          <a:cs typeface="Times New Roman"/>
                        </a:rPr>
                        <a:t>-</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r>
              <a:tr h="370840">
                <a:tc>
                  <a:txBody>
                    <a:bodyPr/>
                    <a:lstStyle/>
                    <a:p>
                      <a:pPr marL="0" marR="0" algn="ctr">
                        <a:spcBef>
                          <a:spcPts val="0"/>
                        </a:spcBef>
                        <a:spcAft>
                          <a:spcPts val="0"/>
                        </a:spcAft>
                      </a:pPr>
                      <a:r>
                        <a:rPr lang="en-US" sz="1200">
                          <a:latin typeface="Arial"/>
                          <a:ea typeface="Times New Roman"/>
                          <a:cs typeface="Times New Roman"/>
                        </a:rPr>
                        <a:t>2</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55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3</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55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55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100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4</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80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80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105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15</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105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105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6</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155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7</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160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160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185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20</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8</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15</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175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175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180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0</a:t>
                      </a:r>
                      <a:endParaRPr lang="en-US" sz="1100" dirty="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dirty="0">
                          <a:latin typeface="Arial"/>
                          <a:ea typeface="Times New Roman"/>
                          <a:cs typeface="Times New Roman"/>
                        </a:rPr>
                        <a:t>9</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35</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210</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35</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210</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0</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245</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35</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25</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65</a:t>
                      </a:r>
                      <a:endParaRPr lang="en-US" sz="1100" dirty="0">
                        <a:latin typeface="Arial"/>
                        <a:ea typeface="Times New Roman"/>
                        <a:cs typeface="Times New Roman"/>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Cyrl-CS" sz="3800" dirty="0" smtClean="0"/>
              <a:t>Симулациона табела за дан 1 (систем са два такси возила), други део</a:t>
            </a:r>
            <a:endParaRPr lang="en-US" sz="3800" dirty="0"/>
          </a:p>
        </p:txBody>
      </p:sp>
      <p:graphicFrame>
        <p:nvGraphicFramePr>
          <p:cNvPr id="4" name="Content Placeholder 3"/>
          <p:cNvGraphicFramePr>
            <a:graphicFrameLocks noGrp="1"/>
          </p:cNvGraphicFramePr>
          <p:nvPr>
            <p:ph idx="1"/>
          </p:nvPr>
        </p:nvGraphicFramePr>
        <p:xfrm>
          <a:off x="457200" y="2057400"/>
          <a:ext cx="8229600" cy="434848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gridSpan="10">
                  <a:txBody>
                    <a:bodyPr/>
                    <a:lstStyle/>
                    <a:p>
                      <a:pPr marL="0" marR="0" algn="ctr">
                        <a:spcBef>
                          <a:spcPts val="0"/>
                        </a:spcBef>
                        <a:spcAft>
                          <a:spcPts val="0"/>
                        </a:spcAft>
                      </a:pPr>
                      <a:r>
                        <a:rPr lang="en-US" sz="1400" i="0" dirty="0" err="1" smtClean="0">
                          <a:latin typeface="Arial"/>
                          <a:ea typeface="Times New Roman"/>
                          <a:cs typeface="Times New Roman"/>
                        </a:rPr>
                        <a:t>Табела</a:t>
                      </a:r>
                      <a:r>
                        <a:rPr lang="en-US" sz="1400" i="0" dirty="0" smtClean="0">
                          <a:latin typeface="Arial"/>
                          <a:ea typeface="Times New Roman"/>
                          <a:cs typeface="Times New Roman"/>
                        </a:rPr>
                        <a:t> 2.1.</a:t>
                      </a:r>
                      <a:r>
                        <a:rPr lang="sr-Cyrl-CS" sz="1400" i="0" dirty="0" smtClean="0">
                          <a:latin typeface="Arial"/>
                          <a:ea typeface="Times New Roman"/>
                          <a:cs typeface="Times New Roman"/>
                        </a:rPr>
                        <a:t>6</a:t>
                      </a:r>
                      <a:r>
                        <a:rPr lang="en-US" sz="1400" i="0" dirty="0" smtClean="0">
                          <a:latin typeface="Arial"/>
                          <a:ea typeface="Times New Roman"/>
                          <a:cs typeface="Times New Roman"/>
                        </a:rPr>
                        <a:t>: </a:t>
                      </a:r>
                      <a:r>
                        <a:rPr lang="en-US" sz="1400" i="0" dirty="0" err="1" smtClean="0">
                          <a:latin typeface="Arial"/>
                          <a:ea typeface="Times New Roman"/>
                          <a:cs typeface="Times New Roman"/>
                        </a:rPr>
                        <a:t>Симулациона</a:t>
                      </a:r>
                      <a:r>
                        <a:rPr lang="en-US" sz="1400" i="0" dirty="0" smtClean="0">
                          <a:latin typeface="Arial"/>
                          <a:ea typeface="Times New Roman"/>
                          <a:cs typeface="Times New Roman"/>
                        </a:rPr>
                        <a:t> </a:t>
                      </a:r>
                      <a:r>
                        <a:rPr lang="en-US" sz="1400" i="0" dirty="0" err="1" smtClean="0">
                          <a:latin typeface="Arial"/>
                          <a:ea typeface="Times New Roman"/>
                          <a:cs typeface="Times New Roman"/>
                        </a:rPr>
                        <a:t>табела</a:t>
                      </a:r>
                      <a:r>
                        <a:rPr lang="en-US" sz="1400" i="0" dirty="0" smtClean="0">
                          <a:latin typeface="Arial"/>
                          <a:ea typeface="Times New Roman"/>
                          <a:cs typeface="Times New Roman"/>
                        </a:rPr>
                        <a:t> </a:t>
                      </a:r>
                      <a:r>
                        <a:rPr lang="en-US" sz="1400" i="0" dirty="0" err="1" smtClean="0">
                          <a:latin typeface="Arial"/>
                          <a:ea typeface="Times New Roman"/>
                          <a:cs typeface="Times New Roman"/>
                        </a:rPr>
                        <a:t>за</a:t>
                      </a:r>
                      <a:r>
                        <a:rPr lang="en-US" sz="1400" i="0" dirty="0" smtClean="0">
                          <a:latin typeface="Arial"/>
                          <a:ea typeface="Times New Roman"/>
                          <a:cs typeface="Times New Roman"/>
                        </a:rPr>
                        <a:t> </a:t>
                      </a:r>
                      <a:r>
                        <a:rPr lang="sr-Cyrl-CS" sz="1400" i="0" dirty="0" smtClean="0">
                          <a:latin typeface="Arial"/>
                          <a:ea typeface="Times New Roman"/>
                          <a:cs typeface="Times New Roman"/>
                        </a:rPr>
                        <a:t>дан</a:t>
                      </a:r>
                      <a:r>
                        <a:rPr lang="en-US" sz="1400" i="0" dirty="0" smtClean="0">
                          <a:latin typeface="Arial"/>
                          <a:ea typeface="Times New Roman"/>
                          <a:cs typeface="Times New Roman"/>
                        </a:rPr>
                        <a:t> 1 (</a:t>
                      </a:r>
                      <a:r>
                        <a:rPr lang="en-US" sz="1400" i="0" dirty="0" err="1" smtClean="0">
                          <a:latin typeface="Arial"/>
                          <a:ea typeface="Times New Roman"/>
                          <a:cs typeface="Times New Roman"/>
                        </a:rPr>
                        <a:t>систем</a:t>
                      </a:r>
                      <a:r>
                        <a:rPr lang="en-US" sz="1400" i="0" dirty="0" smtClean="0">
                          <a:latin typeface="Arial"/>
                          <a:ea typeface="Times New Roman"/>
                          <a:cs typeface="Times New Roman"/>
                        </a:rPr>
                        <a:t> </a:t>
                      </a:r>
                      <a:r>
                        <a:rPr lang="sr-Cyrl-CS" sz="1400" i="0" dirty="0" smtClean="0">
                          <a:latin typeface="Arial"/>
                          <a:ea typeface="Times New Roman"/>
                          <a:cs typeface="Times New Roman"/>
                        </a:rPr>
                        <a:t>са два</a:t>
                      </a:r>
                      <a:r>
                        <a:rPr lang="en-US" sz="1400" i="0" dirty="0" smtClean="0">
                          <a:latin typeface="Arial"/>
                          <a:ea typeface="Times New Roman"/>
                          <a:cs typeface="Times New Roman"/>
                        </a:rPr>
                        <a:t> </a:t>
                      </a:r>
                      <a:r>
                        <a:rPr lang="en-US" sz="1400" i="0" dirty="0" err="1" smtClean="0">
                          <a:latin typeface="Arial"/>
                          <a:ea typeface="Times New Roman"/>
                          <a:cs typeface="Times New Roman"/>
                        </a:rPr>
                        <a:t>такси</a:t>
                      </a:r>
                      <a:r>
                        <a:rPr lang="en-US" sz="1400" i="0" dirty="0" smtClean="0">
                          <a:latin typeface="Arial"/>
                          <a:ea typeface="Times New Roman"/>
                          <a:cs typeface="Times New Roman"/>
                        </a:rPr>
                        <a:t> </a:t>
                      </a:r>
                      <a:r>
                        <a:rPr lang="en-US" sz="1400" i="0" dirty="0" err="1" smtClean="0">
                          <a:latin typeface="Arial"/>
                          <a:ea typeface="Times New Roman"/>
                          <a:cs typeface="Times New Roman"/>
                        </a:rPr>
                        <a:t>возил</a:t>
                      </a:r>
                      <a:r>
                        <a:rPr lang="sr-Cyrl-CS" sz="1400" i="0" dirty="0" smtClean="0">
                          <a:latin typeface="Arial"/>
                          <a:ea typeface="Times New Roman"/>
                          <a:cs typeface="Times New Roman"/>
                        </a:rPr>
                        <a:t>а</a:t>
                      </a:r>
                      <a:r>
                        <a:rPr lang="en-US" sz="1400" i="0" dirty="0" smtClean="0">
                          <a:latin typeface="Arial"/>
                          <a:ea typeface="Times New Roman"/>
                          <a:cs typeface="Times New Roman"/>
                        </a:rPr>
                        <a:t>)</a:t>
                      </a:r>
                      <a:endParaRPr lang="en-US" sz="1400" i="0" dirty="0">
                        <a:latin typeface="Arial"/>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algn="ctr">
                        <a:spcBef>
                          <a:spcPts val="0"/>
                        </a:spcBef>
                        <a:spcAft>
                          <a:spcPts val="0"/>
                        </a:spcAft>
                      </a:pPr>
                      <a:r>
                        <a:rPr lang="en-US" sz="1050" dirty="0" err="1">
                          <a:latin typeface="Arial"/>
                          <a:ea typeface="Times New Roman"/>
                          <a:cs typeface="Times New Roman"/>
                        </a:rPr>
                        <a:t>Клијент</a:t>
                      </a:r>
                      <a:endParaRPr lang="en-US" sz="105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50" dirty="0" err="1">
                          <a:latin typeface="Arial"/>
                          <a:ea typeface="Times New Roman"/>
                          <a:cs typeface="Times New Roman"/>
                        </a:rPr>
                        <a:t>Време</a:t>
                      </a:r>
                      <a:r>
                        <a:rPr lang="en-US" sz="1050" dirty="0">
                          <a:latin typeface="Arial"/>
                          <a:ea typeface="Times New Roman"/>
                          <a:cs typeface="Times New Roman"/>
                        </a:rPr>
                        <a:t> </a:t>
                      </a:r>
                      <a:r>
                        <a:rPr lang="sr-Cyrl-CS" sz="1050" dirty="0">
                          <a:latin typeface="Arial"/>
                          <a:ea typeface="Times New Roman"/>
                          <a:cs typeface="Times New Roman"/>
                        </a:rPr>
                        <a:t>м</a:t>
                      </a:r>
                      <a:r>
                        <a:rPr lang="en-US" sz="1050" dirty="0" err="1">
                          <a:latin typeface="Arial"/>
                          <a:ea typeface="Times New Roman"/>
                          <a:cs typeface="Times New Roman"/>
                        </a:rPr>
                        <a:t>еђудоласка</a:t>
                      </a:r>
                      <a:endParaRPr lang="en-US" sz="105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50" dirty="0" err="1">
                          <a:latin typeface="Arial"/>
                          <a:ea typeface="Times New Roman"/>
                          <a:cs typeface="Times New Roman"/>
                        </a:rPr>
                        <a:t>Време</a:t>
                      </a:r>
                      <a:r>
                        <a:rPr lang="en-US" sz="1050" dirty="0">
                          <a:latin typeface="Arial"/>
                          <a:ea typeface="Times New Roman"/>
                          <a:cs typeface="Times New Roman"/>
                        </a:rPr>
                        <a:t> </a:t>
                      </a:r>
                      <a:r>
                        <a:rPr lang="sr-Cyrl-CS" sz="1050" dirty="0">
                          <a:latin typeface="Arial"/>
                          <a:ea typeface="Times New Roman"/>
                          <a:cs typeface="Times New Roman"/>
                        </a:rPr>
                        <a:t>д</a:t>
                      </a:r>
                      <a:r>
                        <a:rPr lang="en-US" sz="1050" dirty="0" err="1">
                          <a:latin typeface="Arial"/>
                          <a:ea typeface="Times New Roman"/>
                          <a:cs typeface="Times New Roman"/>
                        </a:rPr>
                        <a:t>оласка</a:t>
                      </a:r>
                      <a:endParaRPr lang="en-US" sz="105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50" dirty="0" err="1">
                          <a:latin typeface="Arial"/>
                          <a:ea typeface="Times New Roman"/>
                          <a:cs typeface="Times New Roman"/>
                        </a:rPr>
                        <a:t>Време</a:t>
                      </a:r>
                      <a:r>
                        <a:rPr lang="en-US" sz="1050" dirty="0">
                          <a:latin typeface="Arial"/>
                          <a:ea typeface="Times New Roman"/>
                          <a:cs typeface="Times New Roman"/>
                        </a:rPr>
                        <a:t> </a:t>
                      </a:r>
                      <a:r>
                        <a:rPr lang="sr-Cyrl-CS" sz="1050" dirty="0">
                          <a:latin typeface="Arial"/>
                          <a:ea typeface="Times New Roman"/>
                          <a:cs typeface="Times New Roman"/>
                        </a:rPr>
                        <a:t>т</a:t>
                      </a:r>
                      <a:r>
                        <a:rPr lang="en-US" sz="1050" dirty="0" err="1">
                          <a:latin typeface="Arial"/>
                          <a:ea typeface="Times New Roman"/>
                          <a:cs typeface="Times New Roman"/>
                        </a:rPr>
                        <a:t>рајања</a:t>
                      </a:r>
                      <a:r>
                        <a:rPr lang="en-US" sz="1050" dirty="0">
                          <a:latin typeface="Arial"/>
                          <a:ea typeface="Times New Roman"/>
                          <a:cs typeface="Times New Roman"/>
                        </a:rPr>
                        <a:t> </a:t>
                      </a:r>
                      <a:r>
                        <a:rPr lang="sr-Cyrl-CS" sz="1050" dirty="0">
                          <a:latin typeface="Arial"/>
                          <a:ea typeface="Times New Roman"/>
                          <a:cs typeface="Times New Roman"/>
                        </a:rPr>
                        <a:t>у</a:t>
                      </a:r>
                      <a:r>
                        <a:rPr lang="en-US" sz="1050" dirty="0" err="1">
                          <a:latin typeface="Arial"/>
                          <a:ea typeface="Times New Roman"/>
                          <a:cs typeface="Times New Roman"/>
                        </a:rPr>
                        <a:t>слуге</a:t>
                      </a:r>
                      <a:endParaRPr lang="en-US" sz="105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50" dirty="0" err="1">
                          <a:latin typeface="Arial"/>
                          <a:ea typeface="Times New Roman"/>
                          <a:cs typeface="Times New Roman"/>
                        </a:rPr>
                        <a:t>Време</a:t>
                      </a:r>
                      <a:r>
                        <a:rPr lang="en-US" sz="1050" dirty="0">
                          <a:latin typeface="Arial"/>
                          <a:ea typeface="Times New Roman"/>
                          <a:cs typeface="Times New Roman"/>
                        </a:rPr>
                        <a:t> </a:t>
                      </a:r>
                      <a:r>
                        <a:rPr lang="sr-Cyrl-CS" sz="1050" dirty="0">
                          <a:latin typeface="Arial"/>
                          <a:ea typeface="Times New Roman"/>
                          <a:cs typeface="Times New Roman"/>
                        </a:rPr>
                        <a:t>п</a:t>
                      </a:r>
                      <a:r>
                        <a:rPr lang="en-US" sz="1050" dirty="0" err="1">
                          <a:latin typeface="Arial"/>
                          <a:ea typeface="Times New Roman"/>
                          <a:cs typeface="Times New Roman"/>
                        </a:rPr>
                        <a:t>очетка</a:t>
                      </a:r>
                      <a:r>
                        <a:rPr lang="en-US" sz="1050" dirty="0">
                          <a:latin typeface="Arial"/>
                          <a:ea typeface="Times New Roman"/>
                          <a:cs typeface="Times New Roman"/>
                        </a:rPr>
                        <a:t> </a:t>
                      </a:r>
                      <a:r>
                        <a:rPr lang="sr-Cyrl-CS" sz="1050" dirty="0">
                          <a:latin typeface="Arial"/>
                          <a:ea typeface="Times New Roman"/>
                          <a:cs typeface="Times New Roman"/>
                        </a:rPr>
                        <a:t>у</a:t>
                      </a:r>
                      <a:r>
                        <a:rPr lang="en-US" sz="1050" dirty="0" err="1">
                          <a:latin typeface="Arial"/>
                          <a:ea typeface="Times New Roman"/>
                          <a:cs typeface="Times New Roman"/>
                        </a:rPr>
                        <a:t>слуге</a:t>
                      </a:r>
                      <a:endParaRPr lang="en-US" sz="105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50" dirty="0" err="1">
                          <a:latin typeface="Arial"/>
                          <a:ea typeface="Times New Roman"/>
                          <a:cs typeface="Times New Roman"/>
                        </a:rPr>
                        <a:t>Чекање</a:t>
                      </a:r>
                      <a:r>
                        <a:rPr lang="en-US" sz="1050" dirty="0">
                          <a:latin typeface="Arial"/>
                          <a:ea typeface="Times New Roman"/>
                          <a:cs typeface="Times New Roman"/>
                        </a:rPr>
                        <a:t> </a:t>
                      </a:r>
                      <a:r>
                        <a:rPr lang="sr-Cyrl-CS" sz="1050" dirty="0">
                          <a:latin typeface="Arial"/>
                          <a:ea typeface="Times New Roman"/>
                          <a:cs typeface="Times New Roman"/>
                        </a:rPr>
                        <a:t>н</a:t>
                      </a:r>
                      <a:r>
                        <a:rPr lang="en-US" sz="1050" dirty="0">
                          <a:latin typeface="Arial"/>
                          <a:ea typeface="Times New Roman"/>
                          <a:cs typeface="Times New Roman"/>
                        </a:rPr>
                        <a:t>а </a:t>
                      </a:r>
                      <a:r>
                        <a:rPr lang="sr-Cyrl-CS" sz="1050" dirty="0">
                          <a:latin typeface="Arial"/>
                          <a:ea typeface="Times New Roman"/>
                          <a:cs typeface="Times New Roman"/>
                        </a:rPr>
                        <a:t>у</a:t>
                      </a:r>
                      <a:r>
                        <a:rPr lang="en-US" sz="1050" dirty="0" err="1">
                          <a:latin typeface="Arial"/>
                          <a:ea typeface="Times New Roman"/>
                          <a:cs typeface="Times New Roman"/>
                        </a:rPr>
                        <a:t>слугу</a:t>
                      </a:r>
                      <a:endParaRPr lang="en-US" sz="105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50" dirty="0" err="1">
                          <a:latin typeface="Arial"/>
                          <a:ea typeface="Times New Roman"/>
                          <a:cs typeface="Times New Roman"/>
                        </a:rPr>
                        <a:t>Време</a:t>
                      </a:r>
                      <a:r>
                        <a:rPr lang="en-US" sz="1050" dirty="0">
                          <a:latin typeface="Arial"/>
                          <a:ea typeface="Times New Roman"/>
                          <a:cs typeface="Times New Roman"/>
                        </a:rPr>
                        <a:t> </a:t>
                      </a:r>
                      <a:r>
                        <a:rPr lang="sr-Cyrl-CS" sz="1050" dirty="0">
                          <a:latin typeface="Arial"/>
                          <a:ea typeface="Times New Roman"/>
                          <a:cs typeface="Times New Roman"/>
                        </a:rPr>
                        <a:t>з</a:t>
                      </a:r>
                      <a:r>
                        <a:rPr lang="en-US" sz="1050" dirty="0" err="1">
                          <a:latin typeface="Arial"/>
                          <a:ea typeface="Times New Roman"/>
                          <a:cs typeface="Times New Roman"/>
                        </a:rPr>
                        <a:t>авршетка</a:t>
                      </a:r>
                      <a:r>
                        <a:rPr lang="en-US" sz="1050" dirty="0">
                          <a:latin typeface="Arial"/>
                          <a:ea typeface="Times New Roman"/>
                          <a:cs typeface="Times New Roman"/>
                        </a:rPr>
                        <a:t> </a:t>
                      </a:r>
                      <a:r>
                        <a:rPr lang="sr-Cyrl-CS" sz="1050" dirty="0">
                          <a:latin typeface="Arial"/>
                          <a:ea typeface="Times New Roman"/>
                          <a:cs typeface="Times New Roman"/>
                        </a:rPr>
                        <a:t>у</a:t>
                      </a:r>
                      <a:r>
                        <a:rPr lang="en-US" sz="1050" dirty="0" err="1">
                          <a:latin typeface="Arial"/>
                          <a:ea typeface="Times New Roman"/>
                          <a:cs typeface="Times New Roman"/>
                        </a:rPr>
                        <a:t>слуге</a:t>
                      </a:r>
                      <a:endParaRPr lang="en-US" sz="105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50" dirty="0" err="1">
                          <a:latin typeface="Arial"/>
                          <a:ea typeface="Times New Roman"/>
                          <a:cs typeface="Times New Roman"/>
                        </a:rPr>
                        <a:t>Време</a:t>
                      </a:r>
                      <a:r>
                        <a:rPr lang="en-US" sz="1050" dirty="0">
                          <a:latin typeface="Arial"/>
                          <a:ea typeface="Times New Roman"/>
                          <a:cs typeface="Times New Roman"/>
                        </a:rPr>
                        <a:t> </a:t>
                      </a:r>
                      <a:r>
                        <a:rPr lang="sr-Cyrl-CS" sz="1050" dirty="0">
                          <a:latin typeface="Arial"/>
                          <a:ea typeface="Times New Roman"/>
                          <a:cs typeface="Times New Roman"/>
                        </a:rPr>
                        <a:t>п</a:t>
                      </a:r>
                      <a:r>
                        <a:rPr lang="en-US" sz="1050" dirty="0" err="1">
                          <a:latin typeface="Arial"/>
                          <a:ea typeface="Times New Roman"/>
                          <a:cs typeface="Times New Roman"/>
                        </a:rPr>
                        <a:t>роведено</a:t>
                      </a:r>
                      <a:r>
                        <a:rPr lang="en-US" sz="1050" dirty="0">
                          <a:latin typeface="Arial"/>
                          <a:ea typeface="Times New Roman"/>
                          <a:cs typeface="Times New Roman"/>
                        </a:rPr>
                        <a:t> </a:t>
                      </a:r>
                      <a:r>
                        <a:rPr lang="sr-Cyrl-CS" sz="1050" dirty="0">
                          <a:latin typeface="Arial"/>
                          <a:ea typeface="Times New Roman"/>
                          <a:cs typeface="Times New Roman"/>
                        </a:rPr>
                        <a:t>у с</a:t>
                      </a:r>
                      <a:r>
                        <a:rPr lang="en-US" sz="1050" dirty="0" err="1">
                          <a:latin typeface="Arial"/>
                          <a:ea typeface="Times New Roman"/>
                          <a:cs typeface="Times New Roman"/>
                        </a:rPr>
                        <a:t>истему</a:t>
                      </a:r>
                      <a:endParaRPr lang="en-US" sz="105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50" dirty="0" err="1">
                          <a:latin typeface="Arial"/>
                          <a:ea typeface="Times New Roman"/>
                          <a:cs typeface="Times New Roman"/>
                        </a:rPr>
                        <a:t>Слободно</a:t>
                      </a:r>
                      <a:r>
                        <a:rPr lang="en-US" sz="1050" dirty="0">
                          <a:latin typeface="Arial"/>
                          <a:ea typeface="Times New Roman"/>
                          <a:cs typeface="Times New Roman"/>
                        </a:rPr>
                        <a:t> </a:t>
                      </a:r>
                      <a:r>
                        <a:rPr lang="sr-Cyrl-CS" sz="1050" dirty="0">
                          <a:latin typeface="Arial"/>
                          <a:ea typeface="Times New Roman"/>
                          <a:cs typeface="Times New Roman"/>
                        </a:rPr>
                        <a:t>в</a:t>
                      </a:r>
                      <a:r>
                        <a:rPr lang="en-US" sz="1050" dirty="0" err="1">
                          <a:latin typeface="Arial"/>
                          <a:ea typeface="Times New Roman"/>
                          <a:cs typeface="Times New Roman"/>
                        </a:rPr>
                        <a:t>реме</a:t>
                      </a:r>
                      <a:r>
                        <a:rPr lang="en-US" sz="1050" dirty="0">
                          <a:latin typeface="Arial"/>
                          <a:ea typeface="Times New Roman"/>
                          <a:cs typeface="Times New Roman"/>
                        </a:rPr>
                        <a:t> </a:t>
                      </a:r>
                      <a:r>
                        <a:rPr lang="sr-Cyrl-CS" sz="1050" dirty="0">
                          <a:latin typeface="Arial"/>
                          <a:ea typeface="Times New Roman"/>
                          <a:cs typeface="Times New Roman"/>
                        </a:rPr>
                        <a:t>т</a:t>
                      </a:r>
                      <a:r>
                        <a:rPr lang="en-US" sz="1050" dirty="0" err="1">
                          <a:latin typeface="Arial"/>
                          <a:ea typeface="Times New Roman"/>
                          <a:cs typeface="Times New Roman"/>
                        </a:rPr>
                        <a:t>акси</a:t>
                      </a:r>
                      <a:r>
                        <a:rPr lang="en-US" sz="1050" dirty="0">
                          <a:latin typeface="Arial"/>
                          <a:ea typeface="Times New Roman"/>
                          <a:cs typeface="Times New Roman"/>
                        </a:rPr>
                        <a:t> </a:t>
                      </a:r>
                      <a:r>
                        <a:rPr lang="sr-Cyrl-CS" sz="1050" dirty="0">
                          <a:latin typeface="Arial"/>
                          <a:ea typeface="Times New Roman"/>
                          <a:cs typeface="Times New Roman"/>
                        </a:rPr>
                        <a:t>в</a:t>
                      </a:r>
                      <a:r>
                        <a:rPr lang="en-US" sz="1050" dirty="0" err="1">
                          <a:latin typeface="Arial"/>
                          <a:ea typeface="Times New Roman"/>
                          <a:cs typeface="Times New Roman"/>
                        </a:rPr>
                        <a:t>озила</a:t>
                      </a:r>
                      <a:r>
                        <a:rPr lang="sr-Cyrl-CS" sz="1050" dirty="0">
                          <a:latin typeface="Arial"/>
                          <a:ea typeface="Times New Roman"/>
                          <a:cs typeface="Times New Roman"/>
                        </a:rPr>
                        <a:t> 1</a:t>
                      </a:r>
                      <a:endParaRPr lang="en-US" sz="105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050" dirty="0" err="1">
                          <a:latin typeface="Arial"/>
                          <a:ea typeface="Times New Roman"/>
                          <a:cs typeface="Times New Roman"/>
                        </a:rPr>
                        <a:t>Слободно</a:t>
                      </a:r>
                      <a:r>
                        <a:rPr lang="en-US" sz="1050" dirty="0">
                          <a:latin typeface="Arial"/>
                          <a:ea typeface="Times New Roman"/>
                          <a:cs typeface="Times New Roman"/>
                        </a:rPr>
                        <a:t> </a:t>
                      </a:r>
                      <a:r>
                        <a:rPr lang="sr-Cyrl-CS" sz="1050" dirty="0">
                          <a:latin typeface="Arial"/>
                          <a:ea typeface="Times New Roman"/>
                          <a:cs typeface="Times New Roman"/>
                        </a:rPr>
                        <a:t>в</a:t>
                      </a:r>
                      <a:r>
                        <a:rPr lang="en-US" sz="1050" dirty="0" err="1">
                          <a:latin typeface="Arial"/>
                          <a:ea typeface="Times New Roman"/>
                          <a:cs typeface="Times New Roman"/>
                        </a:rPr>
                        <a:t>реме</a:t>
                      </a:r>
                      <a:r>
                        <a:rPr lang="en-US" sz="1050" dirty="0">
                          <a:latin typeface="Arial"/>
                          <a:ea typeface="Times New Roman"/>
                          <a:cs typeface="Times New Roman"/>
                        </a:rPr>
                        <a:t> </a:t>
                      </a:r>
                      <a:r>
                        <a:rPr lang="sr-Cyrl-CS" sz="1050" dirty="0">
                          <a:latin typeface="Arial"/>
                          <a:ea typeface="Times New Roman"/>
                          <a:cs typeface="Times New Roman"/>
                        </a:rPr>
                        <a:t>т</a:t>
                      </a:r>
                      <a:r>
                        <a:rPr lang="en-US" sz="1050" dirty="0" err="1">
                          <a:latin typeface="Arial"/>
                          <a:ea typeface="Times New Roman"/>
                          <a:cs typeface="Times New Roman"/>
                        </a:rPr>
                        <a:t>акси</a:t>
                      </a:r>
                      <a:r>
                        <a:rPr lang="en-US" sz="1050" dirty="0">
                          <a:latin typeface="Arial"/>
                          <a:ea typeface="Times New Roman"/>
                          <a:cs typeface="Times New Roman"/>
                        </a:rPr>
                        <a:t> </a:t>
                      </a:r>
                      <a:r>
                        <a:rPr lang="sr-Cyrl-CS" sz="1050" dirty="0">
                          <a:latin typeface="Arial"/>
                          <a:ea typeface="Times New Roman"/>
                          <a:cs typeface="Times New Roman"/>
                        </a:rPr>
                        <a:t>в</a:t>
                      </a:r>
                      <a:r>
                        <a:rPr lang="en-US" sz="1050" dirty="0" err="1">
                          <a:latin typeface="Arial"/>
                          <a:ea typeface="Times New Roman"/>
                          <a:cs typeface="Times New Roman"/>
                        </a:rPr>
                        <a:t>озила</a:t>
                      </a:r>
                      <a:r>
                        <a:rPr lang="sr-Cyrl-CS" sz="1050" dirty="0">
                          <a:latin typeface="Arial"/>
                          <a:ea typeface="Times New Roman"/>
                          <a:cs typeface="Times New Roman"/>
                        </a:rPr>
                        <a:t> 2</a:t>
                      </a:r>
                      <a:endParaRPr lang="en-US" sz="1050" dirty="0">
                        <a:latin typeface="Arial"/>
                        <a:ea typeface="Times New Roman"/>
                        <a:cs typeface="Times New Roman"/>
                      </a:endParaRPr>
                    </a:p>
                  </a:txBody>
                  <a:tcPr marL="68580" marR="68580" marT="0" marB="0" anchor="ctr">
                    <a:lnB w="28575" cap="flat" cmpd="sng" algn="ctr">
                      <a:solidFill>
                        <a:schemeClr val="bg1"/>
                      </a:solidFill>
                      <a:prstDash val="solid"/>
                      <a:round/>
                      <a:headEnd type="none" w="med" len="med"/>
                      <a:tailEnd type="none" w="med" len="med"/>
                    </a:lnB>
                  </a:tcPr>
                </a:tc>
              </a:tr>
              <a:tr h="370840">
                <a:tc>
                  <a:txBody>
                    <a:bodyPr/>
                    <a:lstStyle/>
                    <a:p>
                      <a:pPr marL="0" marR="0" algn="ctr">
                        <a:spcBef>
                          <a:spcPts val="0"/>
                        </a:spcBef>
                        <a:spcAft>
                          <a:spcPts val="0"/>
                        </a:spcAft>
                      </a:pPr>
                      <a:r>
                        <a:rPr lang="en-US" sz="1200" dirty="0">
                          <a:latin typeface="Arial"/>
                          <a:ea typeface="Times New Roman"/>
                          <a:cs typeface="Times New Roman"/>
                        </a:rPr>
                        <a:t>10</a:t>
                      </a:r>
                      <a:endParaRPr lang="en-US" sz="1100" dirty="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dirty="0">
                          <a:latin typeface="Arial"/>
                          <a:ea typeface="Times New Roman"/>
                          <a:cs typeface="Arial"/>
                        </a:rPr>
                        <a:t>20</a:t>
                      </a:r>
                      <a:endParaRPr lang="en-US" sz="1100" dirty="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dirty="0">
                          <a:latin typeface="Arial"/>
                          <a:ea typeface="Times New Roman"/>
                          <a:cs typeface="Arial"/>
                        </a:rPr>
                        <a:t>230</a:t>
                      </a:r>
                      <a:endParaRPr lang="en-US" sz="1100" dirty="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dirty="0">
                          <a:latin typeface="Arial"/>
                          <a:ea typeface="Times New Roman"/>
                          <a:cs typeface="Arial"/>
                        </a:rPr>
                        <a:t>45</a:t>
                      </a:r>
                      <a:endParaRPr lang="en-US" sz="1100" dirty="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230</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275</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45</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15</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r>
              <a:tr h="370840">
                <a:tc>
                  <a:txBody>
                    <a:bodyPr/>
                    <a:lstStyle/>
                    <a:p>
                      <a:pPr marL="0" marR="0" algn="ctr">
                        <a:spcBef>
                          <a:spcPts val="0"/>
                        </a:spcBef>
                        <a:spcAft>
                          <a:spcPts val="0"/>
                        </a:spcAft>
                      </a:pPr>
                      <a:r>
                        <a:rPr lang="en-US" sz="1200">
                          <a:latin typeface="Arial"/>
                          <a:ea typeface="Times New Roman"/>
                          <a:cs typeface="Times New Roman"/>
                        </a:rPr>
                        <a:t>11</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260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260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275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12</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275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275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13</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14</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340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340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355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15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370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370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395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40</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16</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395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395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420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17</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35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430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445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Times New Roman"/>
                        </a:rPr>
                        <a:t>18</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455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455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480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10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a:latin typeface="Arial"/>
                          <a:ea typeface="Times New Roman"/>
                          <a:cs typeface="Arial"/>
                        </a:rPr>
                        <a:t>35</a:t>
                      </a:r>
                      <a:endParaRPr lang="en-US" sz="1100" dirty="0">
                        <a:latin typeface="Arial"/>
                        <a:ea typeface="Times New Roman"/>
                        <a:cs typeface="Times New Roman"/>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r-Cyrl-CS" sz="4800" dirty="0" smtClean="0"/>
              <a:t>Анализа дана 1 (систем са два такси возила)</a:t>
            </a:r>
            <a:endParaRPr lang="en-US" sz="4800" dirty="0"/>
          </a:p>
        </p:txBody>
      </p:sp>
      <p:sp>
        <p:nvSpPr>
          <p:cNvPr id="3" name="Content Placeholder 2"/>
          <p:cNvSpPr>
            <a:spLocks noGrp="1"/>
          </p:cNvSpPr>
          <p:nvPr>
            <p:ph idx="1"/>
          </p:nvPr>
        </p:nvSpPr>
        <p:spPr/>
        <p:txBody>
          <a:bodyPr/>
          <a:lstStyle/>
          <a:p>
            <a:r>
              <a:rPr lang="sr-Cyrl-CS" sz="1800" dirty="0" smtClean="0">
                <a:latin typeface="+mj-lt"/>
              </a:rPr>
              <a:t>На </a:t>
            </a:r>
            <a:r>
              <a:rPr lang="sr-Cyrl-CS" sz="1800" dirty="0" smtClean="0">
                <a:latin typeface="+mj-lt"/>
              </a:rPr>
              <a:t>исти начин као и за систем са једним такси возилом, формирамо нову табелу, сличној табели </a:t>
            </a:r>
            <a:r>
              <a:rPr lang="sr-Cyrl-CS" sz="1800" dirty="0" smtClean="0">
                <a:latin typeface="+mj-lt"/>
              </a:rPr>
              <a:t>2.1.5</a:t>
            </a:r>
          </a:p>
          <a:p>
            <a:r>
              <a:rPr lang="sr-Cyrl-CS" sz="1800" dirty="0" smtClean="0">
                <a:latin typeface="+mj-lt"/>
              </a:rPr>
              <a:t> </a:t>
            </a:r>
            <a:r>
              <a:rPr lang="sr-Cyrl-CS" sz="1800" dirty="0" smtClean="0">
                <a:latin typeface="+mj-lt"/>
              </a:rPr>
              <a:t>уместо колона „</a:t>
            </a:r>
            <a:r>
              <a:rPr lang="en-US" sz="1800" dirty="0" err="1" smtClean="0">
                <a:latin typeface="+mj-lt"/>
              </a:rPr>
              <a:t>Време</a:t>
            </a:r>
            <a:r>
              <a:rPr lang="en-US" sz="1800" dirty="0" smtClean="0">
                <a:latin typeface="+mj-lt"/>
              </a:rPr>
              <a:t> </a:t>
            </a:r>
            <a:r>
              <a:rPr lang="en-US" sz="1800" dirty="0" err="1" smtClean="0">
                <a:latin typeface="+mj-lt"/>
              </a:rPr>
              <a:t>мировања</a:t>
            </a:r>
            <a:r>
              <a:rPr lang="en-US" sz="1800" dirty="0" smtClean="0">
                <a:latin typeface="+mj-lt"/>
              </a:rPr>
              <a:t> </a:t>
            </a:r>
            <a:r>
              <a:rPr lang="en-US" sz="1800" dirty="0" err="1" smtClean="0">
                <a:latin typeface="+mj-lt"/>
              </a:rPr>
              <a:t>такси</a:t>
            </a:r>
            <a:r>
              <a:rPr lang="en-US" sz="1800" dirty="0" smtClean="0">
                <a:latin typeface="+mj-lt"/>
              </a:rPr>
              <a:t> </a:t>
            </a:r>
            <a:r>
              <a:rPr lang="en-US" sz="1800" dirty="0" err="1" smtClean="0">
                <a:latin typeface="+mj-lt"/>
              </a:rPr>
              <a:t>возила</a:t>
            </a:r>
            <a:r>
              <a:rPr lang="sr-Cyrl-CS" sz="1800" dirty="0" smtClean="0">
                <a:latin typeface="+mj-lt"/>
              </a:rPr>
              <a:t>“ и „</a:t>
            </a:r>
            <a:r>
              <a:rPr lang="en-US" sz="1800" dirty="0" err="1" smtClean="0">
                <a:latin typeface="+mj-lt"/>
              </a:rPr>
              <a:t>Проценат</a:t>
            </a:r>
            <a:r>
              <a:rPr lang="en-US" sz="1800" dirty="0" smtClean="0">
                <a:latin typeface="+mj-lt"/>
              </a:rPr>
              <a:t> </a:t>
            </a:r>
            <a:r>
              <a:rPr lang="en-US" sz="1800" dirty="0" err="1" smtClean="0">
                <a:latin typeface="+mj-lt"/>
              </a:rPr>
              <a:t>времена</a:t>
            </a:r>
            <a:r>
              <a:rPr lang="en-US" sz="1800" dirty="0" smtClean="0">
                <a:latin typeface="+mj-lt"/>
              </a:rPr>
              <a:t> у </a:t>
            </a:r>
            <a:r>
              <a:rPr lang="en-US" sz="1800" dirty="0" err="1" smtClean="0">
                <a:latin typeface="+mj-lt"/>
              </a:rPr>
              <a:t>коме</a:t>
            </a:r>
            <a:r>
              <a:rPr lang="en-US" sz="1800" dirty="0" smtClean="0">
                <a:latin typeface="+mj-lt"/>
              </a:rPr>
              <a:t> </a:t>
            </a:r>
            <a:r>
              <a:rPr lang="en-US" sz="1800" dirty="0" err="1" smtClean="0">
                <a:latin typeface="+mj-lt"/>
              </a:rPr>
              <a:t>је</a:t>
            </a:r>
            <a:r>
              <a:rPr lang="en-US" sz="1800" dirty="0" smtClean="0">
                <a:latin typeface="+mj-lt"/>
              </a:rPr>
              <a:t> </a:t>
            </a:r>
            <a:r>
              <a:rPr lang="en-US" sz="1800" dirty="0" err="1" smtClean="0">
                <a:latin typeface="+mj-lt"/>
              </a:rPr>
              <a:t>такси</a:t>
            </a:r>
            <a:r>
              <a:rPr lang="en-US" sz="1800" dirty="0" smtClean="0">
                <a:latin typeface="+mj-lt"/>
              </a:rPr>
              <a:t> </a:t>
            </a:r>
            <a:r>
              <a:rPr lang="en-US" sz="1800" dirty="0" err="1" smtClean="0">
                <a:latin typeface="+mj-lt"/>
              </a:rPr>
              <a:t>возило</a:t>
            </a:r>
            <a:r>
              <a:rPr lang="en-US" sz="1800" dirty="0" smtClean="0">
                <a:latin typeface="+mj-lt"/>
              </a:rPr>
              <a:t> </a:t>
            </a:r>
            <a:r>
              <a:rPr lang="en-US" sz="1800" dirty="0" err="1" smtClean="0">
                <a:latin typeface="+mj-lt"/>
              </a:rPr>
              <a:t>беспослено</a:t>
            </a:r>
            <a:r>
              <a:rPr lang="sr-Cyrl-CS" sz="1800" dirty="0" smtClean="0">
                <a:latin typeface="+mj-lt"/>
              </a:rPr>
              <a:t>“ имати четири нове колоне, по две за свако такси возило:</a:t>
            </a:r>
            <a:endParaRPr lang="en-US" sz="1800" dirty="0" smtClean="0">
              <a:latin typeface="+mj-lt"/>
            </a:endParaRPr>
          </a:p>
          <a:p>
            <a:endParaRPr lang="en-US" dirty="0"/>
          </a:p>
        </p:txBody>
      </p:sp>
      <p:graphicFrame>
        <p:nvGraphicFramePr>
          <p:cNvPr id="4" name="Table 3"/>
          <p:cNvGraphicFramePr>
            <a:graphicFrameLocks noGrp="1"/>
          </p:cNvGraphicFramePr>
          <p:nvPr/>
        </p:nvGraphicFramePr>
        <p:xfrm>
          <a:off x="762000" y="4038600"/>
          <a:ext cx="7772400" cy="2204720"/>
        </p:xfrm>
        <a:graphic>
          <a:graphicData uri="http://schemas.openxmlformats.org/drawingml/2006/table">
            <a:tbl>
              <a:tblPr firstRow="1" bandRow="1">
                <a:tableStyleId>{5C22544A-7EE6-4342-B048-85BDC9FD1C3A}</a:tableStyleId>
              </a:tblPr>
              <a:tblGrid>
                <a:gridCol w="971550"/>
                <a:gridCol w="971550"/>
                <a:gridCol w="971550"/>
                <a:gridCol w="971550"/>
                <a:gridCol w="971550"/>
                <a:gridCol w="971550"/>
                <a:gridCol w="971550"/>
                <a:gridCol w="971550"/>
              </a:tblGrid>
              <a:tr h="370840">
                <a:tc gridSpan="8">
                  <a:txBody>
                    <a:bodyPr/>
                    <a:lstStyle/>
                    <a:p>
                      <a:pPr marL="0" marR="0" algn="ctr">
                        <a:spcBef>
                          <a:spcPts val="0"/>
                        </a:spcBef>
                        <a:spcAft>
                          <a:spcPts val="0"/>
                        </a:spcAft>
                      </a:pPr>
                      <a:r>
                        <a:rPr lang="sr-Cyrl-CS" sz="1400" i="0" dirty="0">
                          <a:latin typeface="Arial"/>
                          <a:ea typeface="Times New Roman"/>
                          <a:cs typeface="Times New Roman"/>
                        </a:rPr>
                        <a:t>Табела 2.1.7: Анализа дана 1 (систем са два такси возила)</a:t>
                      </a:r>
                      <a:endParaRPr lang="en-US" sz="1400" i="0" dirty="0">
                        <a:latin typeface="Arial"/>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algn="ctr">
                        <a:spcBef>
                          <a:spcPts val="0"/>
                        </a:spcBef>
                        <a:spcAft>
                          <a:spcPts val="0"/>
                        </a:spcAft>
                      </a:pPr>
                      <a:r>
                        <a:rPr lang="en-US" sz="1200" dirty="0" err="1">
                          <a:latin typeface="Arial"/>
                          <a:ea typeface="Times New Roman"/>
                          <a:cs typeface="Times New Roman"/>
                        </a:rPr>
                        <a:t>Време</a:t>
                      </a:r>
                      <a:r>
                        <a:rPr lang="en-US" sz="1200" dirty="0">
                          <a:latin typeface="Arial"/>
                          <a:ea typeface="Times New Roman"/>
                          <a:cs typeface="Times New Roman"/>
                        </a:rPr>
                        <a:t> </a:t>
                      </a:r>
                      <a:r>
                        <a:rPr lang="en-US" sz="1200" dirty="0" err="1">
                          <a:latin typeface="Arial"/>
                          <a:ea typeface="Times New Roman"/>
                          <a:cs typeface="Times New Roman"/>
                        </a:rPr>
                        <a:t>мировања</a:t>
                      </a:r>
                      <a:r>
                        <a:rPr lang="en-US" sz="1200" dirty="0">
                          <a:latin typeface="Arial"/>
                          <a:ea typeface="Times New Roman"/>
                          <a:cs typeface="Times New Roman"/>
                        </a:rPr>
                        <a:t> </a:t>
                      </a:r>
                      <a:r>
                        <a:rPr lang="en-US" sz="1200" dirty="0" err="1">
                          <a:latin typeface="Arial"/>
                          <a:ea typeface="Times New Roman"/>
                          <a:cs typeface="Times New Roman"/>
                        </a:rPr>
                        <a:t>такси</a:t>
                      </a:r>
                      <a:r>
                        <a:rPr lang="en-US" sz="1200" dirty="0">
                          <a:latin typeface="Arial"/>
                          <a:ea typeface="Times New Roman"/>
                          <a:cs typeface="Times New Roman"/>
                        </a:rPr>
                        <a:t> </a:t>
                      </a:r>
                      <a:r>
                        <a:rPr lang="en-US" sz="1200" dirty="0" err="1">
                          <a:latin typeface="Arial"/>
                          <a:ea typeface="Times New Roman"/>
                          <a:cs typeface="Times New Roman"/>
                        </a:rPr>
                        <a:t>возила</a:t>
                      </a:r>
                      <a:r>
                        <a:rPr lang="sr-Cyrl-CS" sz="1200" dirty="0">
                          <a:latin typeface="Arial"/>
                          <a:ea typeface="Times New Roman"/>
                          <a:cs typeface="Times New Roman"/>
                        </a:rPr>
                        <a:t> 1</a:t>
                      </a:r>
                      <a:endParaRPr lang="en-US" sz="12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err="1">
                          <a:latin typeface="Arial"/>
                          <a:ea typeface="Times New Roman"/>
                          <a:cs typeface="Times New Roman"/>
                        </a:rPr>
                        <a:t>Време</a:t>
                      </a:r>
                      <a:r>
                        <a:rPr lang="en-US" sz="1200" dirty="0">
                          <a:latin typeface="Arial"/>
                          <a:ea typeface="Times New Roman"/>
                          <a:cs typeface="Times New Roman"/>
                        </a:rPr>
                        <a:t> </a:t>
                      </a:r>
                      <a:r>
                        <a:rPr lang="en-US" sz="1200" dirty="0" err="1">
                          <a:latin typeface="Arial"/>
                          <a:ea typeface="Times New Roman"/>
                          <a:cs typeface="Times New Roman"/>
                        </a:rPr>
                        <a:t>мировања</a:t>
                      </a:r>
                      <a:r>
                        <a:rPr lang="en-US" sz="1200" dirty="0">
                          <a:latin typeface="Arial"/>
                          <a:ea typeface="Times New Roman"/>
                          <a:cs typeface="Times New Roman"/>
                        </a:rPr>
                        <a:t> </a:t>
                      </a:r>
                      <a:r>
                        <a:rPr lang="en-US" sz="1200" dirty="0" err="1">
                          <a:latin typeface="Arial"/>
                          <a:ea typeface="Times New Roman"/>
                          <a:cs typeface="Times New Roman"/>
                        </a:rPr>
                        <a:t>такси</a:t>
                      </a:r>
                      <a:r>
                        <a:rPr lang="en-US" sz="1200" dirty="0">
                          <a:latin typeface="Arial"/>
                          <a:ea typeface="Times New Roman"/>
                          <a:cs typeface="Times New Roman"/>
                        </a:rPr>
                        <a:t> </a:t>
                      </a:r>
                      <a:r>
                        <a:rPr lang="en-US" sz="1200" dirty="0" err="1">
                          <a:latin typeface="Arial"/>
                          <a:ea typeface="Times New Roman"/>
                          <a:cs typeface="Times New Roman"/>
                        </a:rPr>
                        <a:t>возила</a:t>
                      </a:r>
                      <a:r>
                        <a:rPr lang="sr-Cyrl-CS" sz="1200" dirty="0">
                          <a:latin typeface="Arial"/>
                          <a:ea typeface="Times New Roman"/>
                          <a:cs typeface="Times New Roman"/>
                        </a:rPr>
                        <a:t> 2</a:t>
                      </a:r>
                      <a:endParaRPr lang="en-US" sz="12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err="1">
                          <a:latin typeface="Arial"/>
                          <a:ea typeface="Times New Roman"/>
                          <a:cs typeface="Times New Roman"/>
                        </a:rPr>
                        <a:t>Проценат</a:t>
                      </a:r>
                      <a:r>
                        <a:rPr lang="en-US" sz="1200" dirty="0">
                          <a:latin typeface="Arial"/>
                          <a:ea typeface="Times New Roman"/>
                          <a:cs typeface="Times New Roman"/>
                        </a:rPr>
                        <a:t> </a:t>
                      </a:r>
                      <a:r>
                        <a:rPr lang="en-US" sz="1200" dirty="0" err="1">
                          <a:latin typeface="Arial"/>
                          <a:ea typeface="Times New Roman"/>
                          <a:cs typeface="Times New Roman"/>
                        </a:rPr>
                        <a:t>времена</a:t>
                      </a:r>
                      <a:r>
                        <a:rPr lang="en-US" sz="1200" dirty="0">
                          <a:latin typeface="Arial"/>
                          <a:ea typeface="Times New Roman"/>
                          <a:cs typeface="Times New Roman"/>
                        </a:rPr>
                        <a:t> у </a:t>
                      </a:r>
                      <a:r>
                        <a:rPr lang="en-US" sz="1200" dirty="0" err="1">
                          <a:latin typeface="Arial"/>
                          <a:ea typeface="Times New Roman"/>
                          <a:cs typeface="Times New Roman"/>
                        </a:rPr>
                        <a:t>коме</a:t>
                      </a:r>
                      <a:r>
                        <a:rPr lang="en-US" sz="1200" dirty="0">
                          <a:latin typeface="Arial"/>
                          <a:ea typeface="Times New Roman"/>
                          <a:cs typeface="Times New Roman"/>
                        </a:rPr>
                        <a:t> </a:t>
                      </a:r>
                      <a:r>
                        <a:rPr lang="en-US" sz="1200" dirty="0" err="1">
                          <a:latin typeface="Arial"/>
                          <a:ea typeface="Times New Roman"/>
                          <a:cs typeface="Times New Roman"/>
                        </a:rPr>
                        <a:t>је</a:t>
                      </a:r>
                      <a:r>
                        <a:rPr lang="en-US" sz="1200" dirty="0">
                          <a:latin typeface="Arial"/>
                          <a:ea typeface="Times New Roman"/>
                          <a:cs typeface="Times New Roman"/>
                        </a:rPr>
                        <a:t> </a:t>
                      </a:r>
                      <a:r>
                        <a:rPr lang="en-US" sz="1200" dirty="0" err="1">
                          <a:latin typeface="Arial"/>
                          <a:ea typeface="Times New Roman"/>
                          <a:cs typeface="Times New Roman"/>
                        </a:rPr>
                        <a:t>такси</a:t>
                      </a:r>
                      <a:r>
                        <a:rPr lang="en-US" sz="1200" dirty="0">
                          <a:latin typeface="Arial"/>
                          <a:ea typeface="Times New Roman"/>
                          <a:cs typeface="Times New Roman"/>
                        </a:rPr>
                        <a:t> </a:t>
                      </a:r>
                      <a:r>
                        <a:rPr lang="en-US" sz="1200" dirty="0" err="1">
                          <a:latin typeface="Arial"/>
                          <a:ea typeface="Times New Roman"/>
                          <a:cs typeface="Times New Roman"/>
                        </a:rPr>
                        <a:t>возило</a:t>
                      </a:r>
                      <a:r>
                        <a:rPr lang="en-US" sz="1200" dirty="0">
                          <a:latin typeface="Arial"/>
                          <a:ea typeface="Times New Roman"/>
                          <a:cs typeface="Times New Roman"/>
                        </a:rPr>
                        <a:t> </a:t>
                      </a:r>
                      <a:r>
                        <a:rPr lang="sr-Cyrl-CS" sz="1200" dirty="0">
                          <a:latin typeface="Arial"/>
                          <a:ea typeface="Times New Roman"/>
                          <a:cs typeface="Times New Roman"/>
                        </a:rPr>
                        <a:t>1 </a:t>
                      </a:r>
                      <a:r>
                        <a:rPr lang="en-US" sz="1200" dirty="0" err="1">
                          <a:latin typeface="Arial"/>
                          <a:ea typeface="Times New Roman"/>
                          <a:cs typeface="Times New Roman"/>
                        </a:rPr>
                        <a:t>беспослено</a:t>
                      </a:r>
                      <a:endParaRPr lang="en-US" sz="12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err="1">
                          <a:latin typeface="Arial"/>
                          <a:ea typeface="Times New Roman"/>
                          <a:cs typeface="Times New Roman"/>
                        </a:rPr>
                        <a:t>Проценат</a:t>
                      </a:r>
                      <a:r>
                        <a:rPr lang="en-US" sz="1200" dirty="0">
                          <a:latin typeface="Arial"/>
                          <a:ea typeface="Times New Roman"/>
                          <a:cs typeface="Times New Roman"/>
                        </a:rPr>
                        <a:t> </a:t>
                      </a:r>
                      <a:r>
                        <a:rPr lang="en-US" sz="1200" dirty="0" err="1">
                          <a:latin typeface="Arial"/>
                          <a:ea typeface="Times New Roman"/>
                          <a:cs typeface="Times New Roman"/>
                        </a:rPr>
                        <a:t>времена</a:t>
                      </a:r>
                      <a:r>
                        <a:rPr lang="en-US" sz="1200" dirty="0">
                          <a:latin typeface="Arial"/>
                          <a:ea typeface="Times New Roman"/>
                          <a:cs typeface="Times New Roman"/>
                        </a:rPr>
                        <a:t> у </a:t>
                      </a:r>
                      <a:r>
                        <a:rPr lang="en-US" sz="1200" dirty="0" err="1">
                          <a:latin typeface="Arial"/>
                          <a:ea typeface="Times New Roman"/>
                          <a:cs typeface="Times New Roman"/>
                        </a:rPr>
                        <a:t>коме</a:t>
                      </a:r>
                      <a:r>
                        <a:rPr lang="en-US" sz="1200" dirty="0">
                          <a:latin typeface="Arial"/>
                          <a:ea typeface="Times New Roman"/>
                          <a:cs typeface="Times New Roman"/>
                        </a:rPr>
                        <a:t> </a:t>
                      </a:r>
                      <a:r>
                        <a:rPr lang="en-US" sz="1200" dirty="0" err="1">
                          <a:latin typeface="Arial"/>
                          <a:ea typeface="Times New Roman"/>
                          <a:cs typeface="Times New Roman"/>
                        </a:rPr>
                        <a:t>је</a:t>
                      </a:r>
                      <a:r>
                        <a:rPr lang="en-US" sz="1200" dirty="0">
                          <a:latin typeface="Arial"/>
                          <a:ea typeface="Times New Roman"/>
                          <a:cs typeface="Times New Roman"/>
                        </a:rPr>
                        <a:t> </a:t>
                      </a:r>
                      <a:r>
                        <a:rPr lang="en-US" sz="1200" dirty="0" err="1">
                          <a:latin typeface="Arial"/>
                          <a:ea typeface="Times New Roman"/>
                          <a:cs typeface="Times New Roman"/>
                        </a:rPr>
                        <a:t>такси</a:t>
                      </a:r>
                      <a:r>
                        <a:rPr lang="en-US" sz="1200" dirty="0">
                          <a:latin typeface="Arial"/>
                          <a:ea typeface="Times New Roman"/>
                          <a:cs typeface="Times New Roman"/>
                        </a:rPr>
                        <a:t> </a:t>
                      </a:r>
                      <a:r>
                        <a:rPr lang="en-US" sz="1200" dirty="0" err="1">
                          <a:latin typeface="Arial"/>
                          <a:ea typeface="Times New Roman"/>
                          <a:cs typeface="Times New Roman"/>
                        </a:rPr>
                        <a:t>возило</a:t>
                      </a:r>
                      <a:r>
                        <a:rPr lang="en-US" sz="1200" dirty="0">
                          <a:latin typeface="Arial"/>
                          <a:ea typeface="Times New Roman"/>
                          <a:cs typeface="Times New Roman"/>
                        </a:rPr>
                        <a:t> </a:t>
                      </a:r>
                      <a:r>
                        <a:rPr lang="sr-Cyrl-CS" sz="1200" dirty="0">
                          <a:latin typeface="Arial"/>
                          <a:ea typeface="Times New Roman"/>
                          <a:cs typeface="Times New Roman"/>
                        </a:rPr>
                        <a:t>2 </a:t>
                      </a:r>
                      <a:r>
                        <a:rPr lang="en-US" sz="1200" dirty="0" err="1">
                          <a:latin typeface="Arial"/>
                          <a:ea typeface="Times New Roman"/>
                          <a:cs typeface="Times New Roman"/>
                        </a:rPr>
                        <a:t>беспослено</a:t>
                      </a:r>
                      <a:endParaRPr lang="en-US" sz="12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err="1">
                          <a:latin typeface="Arial"/>
                          <a:ea typeface="Times New Roman"/>
                          <a:cs typeface="Times New Roman"/>
                        </a:rPr>
                        <a:t>Просечно</a:t>
                      </a:r>
                      <a:r>
                        <a:rPr lang="en-US" sz="1200" dirty="0">
                          <a:latin typeface="Arial"/>
                          <a:ea typeface="Times New Roman"/>
                          <a:cs typeface="Times New Roman"/>
                        </a:rPr>
                        <a:t> </a:t>
                      </a:r>
                      <a:r>
                        <a:rPr lang="en-US" sz="1200" dirty="0" err="1">
                          <a:latin typeface="Arial"/>
                          <a:ea typeface="Times New Roman"/>
                          <a:cs typeface="Times New Roman"/>
                        </a:rPr>
                        <a:t>време</a:t>
                      </a:r>
                      <a:r>
                        <a:rPr lang="en-US" sz="1200" dirty="0">
                          <a:latin typeface="Arial"/>
                          <a:ea typeface="Times New Roman"/>
                          <a:cs typeface="Times New Roman"/>
                        </a:rPr>
                        <a:t> </a:t>
                      </a:r>
                      <a:r>
                        <a:rPr lang="en-US" sz="1200" dirty="0" err="1">
                          <a:latin typeface="Arial"/>
                          <a:ea typeface="Times New Roman"/>
                          <a:cs typeface="Times New Roman"/>
                        </a:rPr>
                        <a:t>чекања</a:t>
                      </a:r>
                      <a:r>
                        <a:rPr lang="en-US" sz="1200" dirty="0">
                          <a:latin typeface="Arial"/>
                          <a:ea typeface="Times New Roman"/>
                          <a:cs typeface="Times New Roman"/>
                        </a:rPr>
                        <a:t> </a:t>
                      </a:r>
                      <a:r>
                        <a:rPr lang="en-US" sz="1200" dirty="0" err="1">
                          <a:latin typeface="Arial"/>
                          <a:ea typeface="Times New Roman"/>
                          <a:cs typeface="Times New Roman"/>
                        </a:rPr>
                        <a:t>муштерија</a:t>
                      </a:r>
                      <a:endParaRPr lang="en-US" sz="12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err="1">
                          <a:latin typeface="Arial"/>
                          <a:ea typeface="Times New Roman"/>
                          <a:cs typeface="Times New Roman"/>
                        </a:rPr>
                        <a:t>Број</a:t>
                      </a:r>
                      <a:r>
                        <a:rPr lang="en-US" sz="1200" dirty="0">
                          <a:latin typeface="Arial"/>
                          <a:ea typeface="Times New Roman"/>
                          <a:cs typeface="Times New Roman"/>
                        </a:rPr>
                        <a:t> </a:t>
                      </a:r>
                      <a:r>
                        <a:rPr lang="en-US" sz="1200" dirty="0" err="1">
                          <a:latin typeface="Arial"/>
                          <a:ea typeface="Times New Roman"/>
                          <a:cs typeface="Times New Roman"/>
                        </a:rPr>
                        <a:t>муштерија</a:t>
                      </a:r>
                      <a:r>
                        <a:rPr lang="en-US" sz="1200" dirty="0">
                          <a:latin typeface="Arial"/>
                          <a:ea typeface="Times New Roman"/>
                          <a:cs typeface="Times New Roman"/>
                        </a:rPr>
                        <a:t>, у </a:t>
                      </a:r>
                      <a:r>
                        <a:rPr lang="en-US" sz="1200" dirty="0" err="1">
                          <a:latin typeface="Arial"/>
                          <a:ea typeface="Times New Roman"/>
                          <a:cs typeface="Times New Roman"/>
                        </a:rPr>
                        <a:t>односу</a:t>
                      </a:r>
                      <a:r>
                        <a:rPr lang="en-US" sz="1200" dirty="0">
                          <a:latin typeface="Arial"/>
                          <a:ea typeface="Times New Roman"/>
                          <a:cs typeface="Times New Roman"/>
                        </a:rPr>
                        <a:t> </a:t>
                      </a:r>
                      <a:r>
                        <a:rPr lang="en-US" sz="1200" dirty="0" err="1">
                          <a:latin typeface="Arial"/>
                          <a:ea typeface="Times New Roman"/>
                          <a:cs typeface="Times New Roman"/>
                        </a:rPr>
                        <a:t>на</a:t>
                      </a:r>
                      <a:r>
                        <a:rPr lang="en-US" sz="1200" dirty="0">
                          <a:latin typeface="Arial"/>
                          <a:ea typeface="Times New Roman"/>
                          <a:cs typeface="Times New Roman"/>
                        </a:rPr>
                        <a:t> </a:t>
                      </a:r>
                      <a:r>
                        <a:rPr lang="en-US" sz="1200" dirty="0" err="1">
                          <a:latin typeface="Arial"/>
                          <a:ea typeface="Times New Roman"/>
                          <a:cs typeface="Times New Roman"/>
                        </a:rPr>
                        <a:t>укупан</a:t>
                      </a:r>
                      <a:r>
                        <a:rPr lang="en-US" sz="1200" dirty="0">
                          <a:latin typeface="Arial"/>
                          <a:ea typeface="Times New Roman"/>
                          <a:cs typeface="Times New Roman"/>
                        </a:rPr>
                        <a:t> </a:t>
                      </a:r>
                      <a:r>
                        <a:rPr lang="en-US" sz="1200" dirty="0" err="1">
                          <a:latin typeface="Arial"/>
                          <a:ea typeface="Times New Roman"/>
                          <a:cs typeface="Times New Roman"/>
                        </a:rPr>
                        <a:t>број</a:t>
                      </a:r>
                      <a:r>
                        <a:rPr lang="en-US" sz="1200" dirty="0">
                          <a:latin typeface="Arial"/>
                          <a:ea typeface="Times New Roman"/>
                          <a:cs typeface="Times New Roman"/>
                        </a:rPr>
                        <a:t>, </a:t>
                      </a:r>
                      <a:r>
                        <a:rPr lang="en-US" sz="1200" dirty="0" err="1">
                          <a:latin typeface="Arial"/>
                          <a:ea typeface="Times New Roman"/>
                          <a:cs typeface="Times New Roman"/>
                        </a:rPr>
                        <a:t>који</a:t>
                      </a:r>
                      <a:r>
                        <a:rPr lang="en-US" sz="1200" dirty="0">
                          <a:latin typeface="Arial"/>
                          <a:ea typeface="Times New Roman"/>
                          <a:cs typeface="Times New Roman"/>
                        </a:rPr>
                        <a:t> </a:t>
                      </a:r>
                      <a:r>
                        <a:rPr lang="en-US" sz="1200" dirty="0" err="1">
                          <a:latin typeface="Arial"/>
                          <a:ea typeface="Times New Roman"/>
                          <a:cs typeface="Times New Roman"/>
                        </a:rPr>
                        <a:t>морају</a:t>
                      </a:r>
                      <a:r>
                        <a:rPr lang="en-US" sz="1200" dirty="0">
                          <a:latin typeface="Arial"/>
                          <a:ea typeface="Times New Roman"/>
                          <a:cs typeface="Times New Roman"/>
                        </a:rPr>
                        <a:t> </a:t>
                      </a:r>
                      <a:r>
                        <a:rPr lang="en-US" sz="1200" dirty="0" err="1">
                          <a:latin typeface="Arial"/>
                          <a:ea typeface="Times New Roman"/>
                          <a:cs typeface="Times New Roman"/>
                        </a:rPr>
                        <a:t>да</a:t>
                      </a:r>
                      <a:r>
                        <a:rPr lang="en-US" sz="1200" dirty="0">
                          <a:latin typeface="Arial"/>
                          <a:ea typeface="Times New Roman"/>
                          <a:cs typeface="Times New Roman"/>
                        </a:rPr>
                        <a:t> </a:t>
                      </a:r>
                      <a:r>
                        <a:rPr lang="en-US" sz="1200" dirty="0" err="1">
                          <a:latin typeface="Arial"/>
                          <a:ea typeface="Times New Roman"/>
                          <a:cs typeface="Times New Roman"/>
                        </a:rPr>
                        <a:t>чекају</a:t>
                      </a:r>
                      <a:r>
                        <a:rPr lang="en-US" sz="1200" dirty="0">
                          <a:latin typeface="Arial"/>
                          <a:ea typeface="Times New Roman"/>
                          <a:cs typeface="Times New Roman"/>
                        </a:rPr>
                        <a:t> </a:t>
                      </a:r>
                      <a:r>
                        <a:rPr lang="en-US" sz="1200" dirty="0" err="1">
                          <a:latin typeface="Arial"/>
                          <a:ea typeface="Times New Roman"/>
                          <a:cs typeface="Times New Roman"/>
                        </a:rPr>
                        <a:t>на</a:t>
                      </a:r>
                      <a:r>
                        <a:rPr lang="en-US" sz="1200" dirty="0">
                          <a:latin typeface="Arial"/>
                          <a:ea typeface="Times New Roman"/>
                          <a:cs typeface="Times New Roman"/>
                        </a:rPr>
                        <a:t> </a:t>
                      </a:r>
                      <a:r>
                        <a:rPr lang="en-US" sz="1200" dirty="0" err="1">
                          <a:latin typeface="Arial"/>
                          <a:ea typeface="Times New Roman"/>
                          <a:cs typeface="Times New Roman"/>
                        </a:rPr>
                        <a:t>услугу</a:t>
                      </a:r>
                      <a:endParaRPr lang="en-US" sz="12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err="1">
                          <a:latin typeface="Arial"/>
                          <a:ea typeface="Times New Roman"/>
                          <a:cs typeface="Times New Roman"/>
                        </a:rPr>
                        <a:t>Вероватноћа</a:t>
                      </a:r>
                      <a:r>
                        <a:rPr lang="en-US" sz="1200" dirty="0">
                          <a:latin typeface="Arial"/>
                          <a:ea typeface="Times New Roman"/>
                          <a:cs typeface="Times New Roman"/>
                        </a:rPr>
                        <a:t> </a:t>
                      </a:r>
                      <a:r>
                        <a:rPr lang="en-US" sz="1200" dirty="0" err="1">
                          <a:latin typeface="Arial"/>
                          <a:ea typeface="Times New Roman"/>
                          <a:cs typeface="Times New Roman"/>
                        </a:rPr>
                        <a:t>да</a:t>
                      </a:r>
                      <a:r>
                        <a:rPr lang="en-US" sz="1200" dirty="0">
                          <a:latin typeface="Arial"/>
                          <a:ea typeface="Times New Roman"/>
                          <a:cs typeface="Times New Roman"/>
                        </a:rPr>
                        <a:t> </a:t>
                      </a:r>
                      <a:r>
                        <a:rPr lang="en-US" sz="1200" dirty="0" err="1">
                          <a:latin typeface="Arial"/>
                          <a:ea typeface="Times New Roman"/>
                          <a:cs typeface="Times New Roman"/>
                        </a:rPr>
                        <a:t>ће</a:t>
                      </a:r>
                      <a:r>
                        <a:rPr lang="en-US" sz="1200" dirty="0">
                          <a:latin typeface="Arial"/>
                          <a:ea typeface="Times New Roman"/>
                          <a:cs typeface="Times New Roman"/>
                        </a:rPr>
                        <a:t> </a:t>
                      </a:r>
                      <a:r>
                        <a:rPr lang="en-US" sz="1200" dirty="0" err="1">
                          <a:latin typeface="Arial"/>
                          <a:ea typeface="Times New Roman"/>
                          <a:cs typeface="Times New Roman"/>
                        </a:rPr>
                        <a:t>муштерија</a:t>
                      </a:r>
                      <a:r>
                        <a:rPr lang="en-US" sz="1200" dirty="0">
                          <a:latin typeface="Arial"/>
                          <a:ea typeface="Times New Roman"/>
                          <a:cs typeface="Times New Roman"/>
                        </a:rPr>
                        <a:t> </a:t>
                      </a:r>
                      <a:r>
                        <a:rPr lang="en-US" sz="1200" dirty="0" err="1">
                          <a:latin typeface="Arial"/>
                          <a:ea typeface="Times New Roman"/>
                          <a:cs typeface="Times New Roman"/>
                        </a:rPr>
                        <a:t>морати</a:t>
                      </a:r>
                      <a:r>
                        <a:rPr lang="en-US" sz="1200" dirty="0">
                          <a:latin typeface="Arial"/>
                          <a:ea typeface="Times New Roman"/>
                          <a:cs typeface="Times New Roman"/>
                        </a:rPr>
                        <a:t> </a:t>
                      </a:r>
                      <a:r>
                        <a:rPr lang="en-US" sz="1200" dirty="0" err="1">
                          <a:latin typeface="Arial"/>
                          <a:ea typeface="Times New Roman"/>
                          <a:cs typeface="Times New Roman"/>
                        </a:rPr>
                        <a:t>да</a:t>
                      </a:r>
                      <a:r>
                        <a:rPr lang="en-US" sz="1200" dirty="0">
                          <a:latin typeface="Arial"/>
                          <a:ea typeface="Times New Roman"/>
                          <a:cs typeface="Times New Roman"/>
                        </a:rPr>
                        <a:t> </a:t>
                      </a:r>
                      <a:r>
                        <a:rPr lang="en-US" sz="1200" dirty="0" err="1">
                          <a:latin typeface="Arial"/>
                          <a:ea typeface="Times New Roman"/>
                          <a:cs typeface="Times New Roman"/>
                        </a:rPr>
                        <a:t>чека</a:t>
                      </a:r>
                      <a:endParaRPr lang="en-US" sz="12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dirty="0" err="1">
                          <a:latin typeface="Arial"/>
                          <a:ea typeface="Times New Roman"/>
                          <a:cs typeface="Times New Roman"/>
                        </a:rPr>
                        <a:t>Просечно</a:t>
                      </a:r>
                      <a:r>
                        <a:rPr lang="en-US" sz="1200" dirty="0">
                          <a:latin typeface="Arial"/>
                          <a:ea typeface="Times New Roman"/>
                          <a:cs typeface="Times New Roman"/>
                        </a:rPr>
                        <a:t> </a:t>
                      </a:r>
                      <a:r>
                        <a:rPr lang="sr-Cyrl-CS" sz="1200" dirty="0">
                          <a:latin typeface="Arial"/>
                          <a:ea typeface="Times New Roman"/>
                          <a:cs typeface="Times New Roman"/>
                        </a:rPr>
                        <a:t>време </a:t>
                      </a:r>
                      <a:r>
                        <a:rPr lang="en-US" sz="1200" dirty="0" err="1">
                          <a:latin typeface="Arial"/>
                          <a:ea typeface="Times New Roman"/>
                          <a:cs typeface="Times New Roman"/>
                        </a:rPr>
                        <a:t>чекање</a:t>
                      </a:r>
                      <a:r>
                        <a:rPr lang="en-US" sz="1200" dirty="0">
                          <a:latin typeface="Arial"/>
                          <a:ea typeface="Times New Roman"/>
                          <a:cs typeface="Times New Roman"/>
                        </a:rPr>
                        <a:t> </a:t>
                      </a:r>
                      <a:r>
                        <a:rPr lang="en-US" sz="1200" dirty="0" err="1">
                          <a:latin typeface="Arial"/>
                          <a:ea typeface="Times New Roman"/>
                          <a:cs typeface="Times New Roman"/>
                        </a:rPr>
                        <a:t>муштерија</a:t>
                      </a:r>
                      <a:r>
                        <a:rPr lang="sr-Cyrl-CS" sz="1200" dirty="0">
                          <a:latin typeface="Arial"/>
                          <a:ea typeface="Times New Roman"/>
                          <a:cs typeface="Times New Roman"/>
                        </a:rPr>
                        <a:t> које морају да чекају</a:t>
                      </a:r>
                      <a:endParaRPr lang="en-US" sz="1200" dirty="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200">
                          <a:latin typeface="Arial"/>
                          <a:ea typeface="Times New Roman"/>
                          <a:cs typeface="Arial"/>
                        </a:rPr>
                        <a:t>105</a:t>
                      </a:r>
                      <a:endParaRPr lang="en-US" sz="12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435</a:t>
                      </a:r>
                      <a:endParaRPr lang="en-US" sz="12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21</a:t>
                      </a:r>
                      <a:r>
                        <a:rPr lang="sr-Cyrl-CS" sz="1200">
                          <a:latin typeface="Arial"/>
                          <a:ea typeface="Times New Roman"/>
                          <a:cs typeface="Arial"/>
                        </a:rPr>
                        <a:t>.</a:t>
                      </a:r>
                      <a:r>
                        <a:rPr lang="en-US" sz="1200">
                          <a:latin typeface="Arial"/>
                          <a:ea typeface="Times New Roman"/>
                          <a:cs typeface="Arial"/>
                        </a:rPr>
                        <a:t>87</a:t>
                      </a:r>
                      <a:endParaRPr lang="en-US" sz="12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200">
                          <a:latin typeface="Arial"/>
                          <a:ea typeface="Times New Roman"/>
                          <a:cs typeface="Arial"/>
                        </a:rPr>
                        <a:t>90</a:t>
                      </a:r>
                      <a:r>
                        <a:rPr lang="sr-Cyrl-CS" sz="1200">
                          <a:latin typeface="Arial"/>
                          <a:ea typeface="Times New Roman"/>
                          <a:cs typeface="Arial"/>
                        </a:rPr>
                        <a:t>.</a:t>
                      </a:r>
                      <a:r>
                        <a:rPr lang="en-US" sz="1200">
                          <a:latin typeface="Arial"/>
                          <a:ea typeface="Times New Roman"/>
                          <a:cs typeface="Arial"/>
                        </a:rPr>
                        <a:t>62</a:t>
                      </a:r>
                      <a:endParaRPr lang="en-US" sz="12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200" dirty="0">
                          <a:latin typeface="Arial"/>
                          <a:ea typeface="Times New Roman"/>
                          <a:cs typeface="Arial"/>
                        </a:rPr>
                        <a:t>0</a:t>
                      </a:r>
                      <a:endParaRPr lang="en-US" sz="12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200" dirty="0">
                          <a:latin typeface="Arial"/>
                          <a:ea typeface="Times New Roman"/>
                          <a:cs typeface="Arial"/>
                        </a:rPr>
                        <a:t>0</a:t>
                      </a:r>
                      <a:endParaRPr lang="en-US" sz="12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200" dirty="0">
                          <a:latin typeface="Arial"/>
                          <a:ea typeface="Times New Roman"/>
                          <a:cs typeface="Arial"/>
                        </a:rPr>
                        <a:t>0</a:t>
                      </a:r>
                      <a:endParaRPr lang="en-US" sz="12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200" dirty="0">
                          <a:latin typeface="Arial"/>
                          <a:ea typeface="Times New Roman"/>
                          <a:cs typeface="Arial"/>
                        </a:rPr>
                        <a:t>0</a:t>
                      </a:r>
                      <a:endParaRPr lang="en-US" sz="1200" dirty="0">
                        <a:latin typeface="Arial"/>
                        <a:ea typeface="Times New Roman"/>
                        <a:cs typeface="Times New Roman"/>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r-Cyrl-CS" sz="4800" dirty="0" smtClean="0"/>
              <a:t>Преглед новчаног стања на крају дана 1</a:t>
            </a:r>
            <a:endParaRPr lang="en-US" sz="4800" dirty="0"/>
          </a:p>
        </p:txBody>
      </p:sp>
      <p:sp>
        <p:nvSpPr>
          <p:cNvPr id="3" name="Content Placeholder 2"/>
          <p:cNvSpPr>
            <a:spLocks noGrp="1"/>
          </p:cNvSpPr>
          <p:nvPr>
            <p:ph idx="1"/>
          </p:nvPr>
        </p:nvSpPr>
        <p:spPr/>
        <p:txBody>
          <a:bodyPr>
            <a:normAutofit/>
          </a:bodyPr>
          <a:lstStyle/>
          <a:p>
            <a:r>
              <a:rPr lang="sr-Cyrl-CS" sz="2400" dirty="0" err="1" smtClean="0">
                <a:latin typeface="+mj-lt"/>
              </a:rPr>
              <a:t>Усвајамо</a:t>
            </a:r>
            <a:r>
              <a:rPr lang="sr-Cyrl-CS" sz="2400" dirty="0" smtClean="0">
                <a:latin typeface="+mj-lt"/>
              </a:rPr>
              <a:t> </a:t>
            </a:r>
            <a:r>
              <a:rPr lang="sr-Cyrl-CS" sz="2400" dirty="0" smtClean="0">
                <a:latin typeface="+mj-lt"/>
              </a:rPr>
              <a:t>да је плата једног таксисте 1000 динара по смени (</a:t>
            </a:r>
            <a:r>
              <a:rPr lang="sr-Cyrl-CS" sz="2400" dirty="0" smtClean="0">
                <a:latin typeface="+mj-lt"/>
              </a:rPr>
              <a:t>дану)</a:t>
            </a:r>
          </a:p>
          <a:p>
            <a:r>
              <a:rPr lang="sr-Cyrl-CS" sz="2400" dirty="0" smtClean="0">
                <a:latin typeface="+mj-lt"/>
              </a:rPr>
              <a:t>Ц</a:t>
            </a:r>
            <a:r>
              <a:rPr lang="sr-Cyrl-CS" sz="2400" dirty="0" smtClean="0">
                <a:latin typeface="+mj-lt"/>
              </a:rPr>
              <a:t>ена </a:t>
            </a:r>
            <a:r>
              <a:rPr lang="sr-Cyrl-CS" sz="2400" dirty="0" smtClean="0">
                <a:latin typeface="+mj-lt"/>
              </a:rPr>
              <a:t>услуге (вожње) које плаћају клијенти 10 динара по </a:t>
            </a:r>
            <a:r>
              <a:rPr lang="sr-Cyrl-CS" sz="2400" dirty="0" smtClean="0">
                <a:latin typeface="+mj-lt"/>
              </a:rPr>
              <a:t>минуту</a:t>
            </a:r>
            <a:endParaRPr lang="en-US" sz="2400" dirty="0"/>
          </a:p>
        </p:txBody>
      </p:sp>
      <p:graphicFrame>
        <p:nvGraphicFramePr>
          <p:cNvPr id="5" name="Table 4"/>
          <p:cNvGraphicFramePr>
            <a:graphicFrameLocks noGrp="1"/>
          </p:cNvGraphicFramePr>
          <p:nvPr/>
        </p:nvGraphicFramePr>
        <p:xfrm>
          <a:off x="381000" y="3810000"/>
          <a:ext cx="8458200" cy="1711960"/>
        </p:xfrm>
        <a:graphic>
          <a:graphicData uri="http://schemas.openxmlformats.org/drawingml/2006/table">
            <a:tbl>
              <a:tblPr firstRow="1" bandRow="1">
                <a:tableStyleId>{5C22544A-7EE6-4342-B048-85BDC9FD1C3A}</a:tableStyleId>
              </a:tblPr>
              <a:tblGrid>
                <a:gridCol w="1409700"/>
                <a:gridCol w="1409700"/>
                <a:gridCol w="1409700"/>
                <a:gridCol w="1409700"/>
                <a:gridCol w="1409700"/>
                <a:gridCol w="1409700"/>
              </a:tblGrid>
              <a:tr h="427990">
                <a:tc gridSpan="6">
                  <a:txBody>
                    <a:bodyPr/>
                    <a:lstStyle/>
                    <a:p>
                      <a:pPr marL="0" marR="0" algn="ctr">
                        <a:spcBef>
                          <a:spcPts val="0"/>
                        </a:spcBef>
                        <a:spcAft>
                          <a:spcPts val="0"/>
                        </a:spcAft>
                      </a:pPr>
                      <a:r>
                        <a:rPr lang="sr-Cyrl-CS" sz="1600" i="0" dirty="0">
                          <a:latin typeface="Arial"/>
                          <a:ea typeface="Times New Roman"/>
                          <a:cs typeface="Times New Roman"/>
                        </a:rPr>
                        <a:t>Табела 2.1.8: Преглед новчаног стања на крају дана 1</a:t>
                      </a:r>
                      <a:endParaRPr lang="en-US" sz="1600" i="0" dirty="0">
                        <a:latin typeface="Arial"/>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7990">
                <a:tc gridSpan="3">
                  <a:txBody>
                    <a:bodyPr/>
                    <a:lstStyle/>
                    <a:p>
                      <a:pPr marL="0" marR="0" algn="ctr">
                        <a:spcBef>
                          <a:spcPts val="0"/>
                        </a:spcBef>
                        <a:spcAft>
                          <a:spcPts val="0"/>
                        </a:spcAft>
                      </a:pPr>
                      <a:r>
                        <a:rPr lang="sr-Cyrl-CS" sz="1400" dirty="0">
                          <a:latin typeface="Arial"/>
                          <a:ea typeface="Times New Roman"/>
                          <a:cs typeface="Times New Roman"/>
                        </a:rPr>
                        <a:t>Систем са једним такси возилом</a:t>
                      </a:r>
                      <a:endParaRPr lang="en-US" sz="1400" dirty="0">
                        <a:latin typeface="Arial"/>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sr-Cyrl-CS" sz="1400">
                          <a:latin typeface="Arial"/>
                          <a:ea typeface="Times New Roman"/>
                          <a:cs typeface="Times New Roman"/>
                        </a:rPr>
                        <a:t>Систем са два такси возила</a:t>
                      </a:r>
                      <a:endParaRPr lang="en-US" sz="1400">
                        <a:latin typeface="Arial"/>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27990">
                <a:tc>
                  <a:txBody>
                    <a:bodyPr/>
                    <a:lstStyle/>
                    <a:p>
                      <a:pPr marL="0" marR="0" algn="ctr">
                        <a:spcBef>
                          <a:spcPts val="0"/>
                        </a:spcBef>
                        <a:spcAft>
                          <a:spcPts val="0"/>
                        </a:spcAft>
                      </a:pPr>
                      <a:r>
                        <a:rPr lang="sr-Cyrl-CS" sz="1200" dirty="0">
                          <a:latin typeface="Arial"/>
                          <a:ea typeface="Times New Roman"/>
                          <a:cs typeface="Times New Roman"/>
                        </a:rPr>
                        <a:t>Зарада од клијената</a:t>
                      </a:r>
                      <a:endParaRPr lang="en-US" sz="1200" dirty="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sr-Cyrl-CS" sz="1200" dirty="0">
                          <a:latin typeface="Arial"/>
                          <a:ea typeface="Times New Roman"/>
                          <a:cs typeface="Times New Roman"/>
                        </a:rPr>
                        <a:t>Плата таксисте</a:t>
                      </a:r>
                      <a:endParaRPr lang="en-US" sz="1200" dirty="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sr-Cyrl-CS" sz="1200" dirty="0">
                          <a:latin typeface="Arial"/>
                          <a:ea typeface="Times New Roman"/>
                          <a:cs typeface="Times New Roman"/>
                        </a:rPr>
                        <a:t>Укупан профит/трошак</a:t>
                      </a:r>
                      <a:endParaRPr lang="en-US" sz="1200" dirty="0">
                        <a:latin typeface="Arial"/>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sr-Cyrl-CS" sz="1200" dirty="0">
                          <a:latin typeface="Arial"/>
                          <a:ea typeface="Times New Roman"/>
                          <a:cs typeface="Times New Roman"/>
                        </a:rPr>
                        <a:t>Зарада од клијената</a:t>
                      </a:r>
                      <a:endParaRPr lang="en-US" sz="1200" dirty="0">
                        <a:latin typeface="Arial"/>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sr-Cyrl-CS" sz="1200" dirty="0">
                          <a:latin typeface="Arial"/>
                          <a:ea typeface="Times New Roman"/>
                          <a:cs typeface="Times New Roman"/>
                        </a:rPr>
                        <a:t>Плата таксиста</a:t>
                      </a:r>
                      <a:endParaRPr lang="en-US" sz="1200" dirty="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sr-Cyrl-CS" sz="1200" dirty="0">
                          <a:latin typeface="Arial"/>
                          <a:ea typeface="Times New Roman"/>
                          <a:cs typeface="Times New Roman"/>
                        </a:rPr>
                        <a:t>Укупан профит/трошак</a:t>
                      </a:r>
                      <a:endParaRPr lang="en-US" sz="1200" dirty="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r>
              <a:tr h="427990">
                <a:tc>
                  <a:txBody>
                    <a:bodyPr/>
                    <a:lstStyle/>
                    <a:p>
                      <a:pPr marL="0" marR="0" algn="ctr">
                        <a:spcBef>
                          <a:spcPts val="0"/>
                        </a:spcBef>
                        <a:spcAft>
                          <a:spcPts val="0"/>
                        </a:spcAft>
                      </a:pPr>
                      <a:r>
                        <a:rPr lang="sr-Cyrl-CS" sz="1400">
                          <a:latin typeface="Arial"/>
                          <a:ea typeface="Times New Roman"/>
                          <a:cs typeface="Times New Roman"/>
                        </a:rPr>
                        <a:t>4500</a:t>
                      </a:r>
                      <a:endParaRPr lang="en-US" sz="14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400">
                          <a:latin typeface="Arial"/>
                          <a:ea typeface="Times New Roman"/>
                          <a:cs typeface="Times New Roman"/>
                        </a:rPr>
                        <a:t>1000</a:t>
                      </a:r>
                      <a:endParaRPr lang="en-US" sz="14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400">
                          <a:latin typeface="Arial"/>
                          <a:ea typeface="Times New Roman"/>
                          <a:cs typeface="Times New Roman"/>
                        </a:rPr>
                        <a:t>+3500</a:t>
                      </a:r>
                      <a:endParaRPr lang="en-US" sz="1400">
                        <a:latin typeface="Arial"/>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sr-Cyrl-CS" sz="1400">
                          <a:latin typeface="Arial"/>
                          <a:ea typeface="Times New Roman"/>
                          <a:cs typeface="Times New Roman"/>
                        </a:rPr>
                        <a:t>4500</a:t>
                      </a:r>
                      <a:endParaRPr lang="en-US" sz="1400">
                        <a:latin typeface="Arial"/>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sr-Cyrl-CS" sz="1400">
                          <a:latin typeface="Arial"/>
                          <a:ea typeface="Times New Roman"/>
                          <a:cs typeface="Times New Roman"/>
                        </a:rPr>
                        <a:t>2000</a:t>
                      </a:r>
                      <a:endParaRPr lang="en-US" sz="14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400" dirty="0">
                          <a:latin typeface="Arial"/>
                          <a:ea typeface="Times New Roman"/>
                          <a:cs typeface="Times New Roman"/>
                        </a:rPr>
                        <a:t>+2500</a:t>
                      </a:r>
                      <a:endParaRPr lang="en-US" sz="1400" dirty="0">
                        <a:latin typeface="Arial"/>
                        <a:ea typeface="Times New Roman"/>
                        <a:cs typeface="Times New Roman"/>
                      </a:endParaRPr>
                    </a:p>
                  </a:txBody>
                  <a:tcPr marL="68580" marR="68580" marT="0" marB="0" anchor="ct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dirty="0" smtClean="0"/>
              <a:t>Сумиране табеле свих пет дана</a:t>
            </a:r>
            <a:br>
              <a:rPr lang="sr-Cyrl-CS" dirty="0" smtClean="0"/>
            </a:br>
            <a:endParaRPr lang="en-US" dirty="0"/>
          </a:p>
        </p:txBody>
      </p:sp>
      <p:graphicFrame>
        <p:nvGraphicFramePr>
          <p:cNvPr id="4" name="Content Placeholder 3"/>
          <p:cNvGraphicFramePr>
            <a:graphicFrameLocks noGrp="1"/>
          </p:cNvGraphicFramePr>
          <p:nvPr>
            <p:ph idx="1"/>
          </p:nvPr>
        </p:nvGraphicFramePr>
        <p:xfrm>
          <a:off x="457200" y="1447800"/>
          <a:ext cx="8229600" cy="150368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gridSpan="6">
                  <a:txBody>
                    <a:bodyPr/>
                    <a:lstStyle/>
                    <a:p>
                      <a:pPr marL="0" marR="0" algn="ctr">
                        <a:spcBef>
                          <a:spcPts val="0"/>
                        </a:spcBef>
                        <a:spcAft>
                          <a:spcPts val="0"/>
                        </a:spcAft>
                      </a:pPr>
                      <a:r>
                        <a:rPr lang="sr-Cyrl-CS" sz="1400" i="0" dirty="0">
                          <a:latin typeface="Arial"/>
                          <a:ea typeface="Times New Roman"/>
                          <a:cs typeface="Times New Roman"/>
                        </a:rPr>
                        <a:t>Табела 2.1.33: Генерална анализа свих пет дана (систем са једним такси возилом)</a:t>
                      </a:r>
                      <a:endParaRPr lang="en-US" sz="1400" i="0" dirty="0">
                        <a:latin typeface="Arial"/>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algn="ctr">
                        <a:spcBef>
                          <a:spcPts val="0"/>
                        </a:spcBef>
                        <a:spcAft>
                          <a:spcPts val="0"/>
                        </a:spcAft>
                      </a:pPr>
                      <a:r>
                        <a:rPr lang="sr-Cyrl-CS" sz="1000" dirty="0">
                          <a:latin typeface="Arial"/>
                          <a:ea typeface="Times New Roman"/>
                          <a:cs typeface="Times New Roman"/>
                        </a:rPr>
                        <a:t>Просечно в</a:t>
                      </a:r>
                      <a:r>
                        <a:rPr lang="en-US" sz="1000" dirty="0" err="1">
                          <a:latin typeface="Arial"/>
                          <a:ea typeface="Times New Roman"/>
                          <a:cs typeface="Times New Roman"/>
                        </a:rPr>
                        <a:t>реме</a:t>
                      </a:r>
                      <a:r>
                        <a:rPr lang="en-US" sz="1000" dirty="0">
                          <a:latin typeface="Arial"/>
                          <a:ea typeface="Times New Roman"/>
                          <a:cs typeface="Times New Roman"/>
                        </a:rPr>
                        <a:t> </a:t>
                      </a:r>
                      <a:r>
                        <a:rPr lang="en-US" sz="1000" dirty="0" err="1">
                          <a:latin typeface="Arial"/>
                          <a:ea typeface="Times New Roman"/>
                          <a:cs typeface="Times New Roman"/>
                        </a:rPr>
                        <a:t>мировања</a:t>
                      </a:r>
                      <a:r>
                        <a:rPr lang="en-US" sz="1000" dirty="0">
                          <a:latin typeface="Arial"/>
                          <a:ea typeface="Times New Roman"/>
                          <a:cs typeface="Times New Roman"/>
                        </a:rPr>
                        <a:t> </a:t>
                      </a:r>
                      <a:r>
                        <a:rPr lang="en-US" sz="1000" dirty="0" err="1">
                          <a:latin typeface="Arial"/>
                          <a:ea typeface="Times New Roman"/>
                          <a:cs typeface="Times New Roman"/>
                        </a:rPr>
                        <a:t>такси</a:t>
                      </a:r>
                      <a:r>
                        <a:rPr lang="en-US" sz="1000" dirty="0">
                          <a:latin typeface="Arial"/>
                          <a:ea typeface="Times New Roman"/>
                          <a:cs typeface="Times New Roman"/>
                        </a:rPr>
                        <a:t> </a:t>
                      </a:r>
                      <a:r>
                        <a:rPr lang="en-US" sz="1000" dirty="0" err="1">
                          <a:latin typeface="Arial"/>
                          <a:ea typeface="Times New Roman"/>
                          <a:cs typeface="Times New Roman"/>
                        </a:rPr>
                        <a:t>возила</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000" dirty="0">
                          <a:latin typeface="Arial"/>
                          <a:ea typeface="Times New Roman"/>
                          <a:cs typeface="Times New Roman"/>
                        </a:rPr>
                        <a:t>Просечан п</a:t>
                      </a:r>
                      <a:r>
                        <a:rPr lang="en-US" sz="1000" dirty="0" err="1">
                          <a:latin typeface="Arial"/>
                          <a:ea typeface="Times New Roman"/>
                          <a:cs typeface="Times New Roman"/>
                        </a:rPr>
                        <a:t>роценат</a:t>
                      </a:r>
                      <a:r>
                        <a:rPr lang="en-US" sz="1000" dirty="0">
                          <a:latin typeface="Arial"/>
                          <a:ea typeface="Times New Roman"/>
                          <a:cs typeface="Times New Roman"/>
                        </a:rPr>
                        <a:t> </a:t>
                      </a:r>
                      <a:r>
                        <a:rPr lang="en-US" sz="1000" dirty="0" err="1">
                          <a:latin typeface="Arial"/>
                          <a:ea typeface="Times New Roman"/>
                          <a:cs typeface="Times New Roman"/>
                        </a:rPr>
                        <a:t>времена</a:t>
                      </a:r>
                      <a:r>
                        <a:rPr lang="en-US" sz="1000" dirty="0">
                          <a:latin typeface="Arial"/>
                          <a:ea typeface="Times New Roman"/>
                          <a:cs typeface="Times New Roman"/>
                        </a:rPr>
                        <a:t> у </a:t>
                      </a:r>
                      <a:r>
                        <a:rPr lang="en-US" sz="1000" dirty="0" err="1">
                          <a:latin typeface="Arial"/>
                          <a:ea typeface="Times New Roman"/>
                          <a:cs typeface="Times New Roman"/>
                        </a:rPr>
                        <a:t>коме</a:t>
                      </a:r>
                      <a:r>
                        <a:rPr lang="en-US" sz="1000" dirty="0">
                          <a:latin typeface="Arial"/>
                          <a:ea typeface="Times New Roman"/>
                          <a:cs typeface="Times New Roman"/>
                        </a:rPr>
                        <a:t> </a:t>
                      </a:r>
                      <a:r>
                        <a:rPr lang="en-US" sz="1000" dirty="0" err="1">
                          <a:latin typeface="Arial"/>
                          <a:ea typeface="Times New Roman"/>
                          <a:cs typeface="Times New Roman"/>
                        </a:rPr>
                        <a:t>је</a:t>
                      </a:r>
                      <a:r>
                        <a:rPr lang="en-US" sz="1000" dirty="0">
                          <a:latin typeface="Arial"/>
                          <a:ea typeface="Times New Roman"/>
                          <a:cs typeface="Times New Roman"/>
                        </a:rPr>
                        <a:t> </a:t>
                      </a:r>
                      <a:r>
                        <a:rPr lang="en-US" sz="1000" dirty="0" err="1">
                          <a:latin typeface="Arial"/>
                          <a:ea typeface="Times New Roman"/>
                          <a:cs typeface="Times New Roman"/>
                        </a:rPr>
                        <a:t>такси</a:t>
                      </a:r>
                      <a:r>
                        <a:rPr lang="en-US" sz="1000" dirty="0">
                          <a:latin typeface="Arial"/>
                          <a:ea typeface="Times New Roman"/>
                          <a:cs typeface="Times New Roman"/>
                        </a:rPr>
                        <a:t> </a:t>
                      </a:r>
                      <a:r>
                        <a:rPr lang="en-US" sz="1000" dirty="0" err="1">
                          <a:latin typeface="Arial"/>
                          <a:ea typeface="Times New Roman"/>
                          <a:cs typeface="Times New Roman"/>
                        </a:rPr>
                        <a:t>возило</a:t>
                      </a:r>
                      <a:r>
                        <a:rPr lang="en-US" sz="1000" dirty="0">
                          <a:latin typeface="Arial"/>
                          <a:ea typeface="Times New Roman"/>
                          <a:cs typeface="Times New Roman"/>
                        </a:rPr>
                        <a:t> </a:t>
                      </a:r>
                      <a:r>
                        <a:rPr lang="en-US" sz="1000" dirty="0" err="1">
                          <a:latin typeface="Arial"/>
                          <a:ea typeface="Times New Roman"/>
                          <a:cs typeface="Times New Roman"/>
                        </a:rPr>
                        <a:t>беспослено</a:t>
                      </a:r>
                      <a:endParaRPr lang="en-US" sz="11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000">
                          <a:latin typeface="Arial"/>
                          <a:ea typeface="Times New Roman"/>
                          <a:cs typeface="Times New Roman"/>
                        </a:rPr>
                        <a:t>Просечно време чекања муштерија</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000">
                          <a:latin typeface="Arial"/>
                          <a:ea typeface="Times New Roman"/>
                          <a:cs typeface="Times New Roman"/>
                        </a:rPr>
                        <a:t>Просечан б</a:t>
                      </a:r>
                      <a:r>
                        <a:rPr lang="en-US" sz="1000">
                          <a:latin typeface="Arial"/>
                          <a:ea typeface="Times New Roman"/>
                          <a:cs typeface="Times New Roman"/>
                        </a:rPr>
                        <a:t>рој муштерија, у односу на укупан број, који морају да чекају на услугу</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000">
                          <a:latin typeface="Arial"/>
                          <a:ea typeface="Times New Roman"/>
                          <a:cs typeface="Times New Roman"/>
                        </a:rPr>
                        <a:t>Просечна в</a:t>
                      </a:r>
                      <a:r>
                        <a:rPr lang="en-US" sz="1000">
                          <a:latin typeface="Arial"/>
                          <a:ea typeface="Times New Roman"/>
                          <a:cs typeface="Times New Roman"/>
                        </a:rPr>
                        <a:t>ероватноћа да ће муштерија морати да чека</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000">
                          <a:latin typeface="Arial"/>
                          <a:ea typeface="Times New Roman"/>
                          <a:cs typeface="Times New Roman"/>
                        </a:rPr>
                        <a:t>Просечно </a:t>
                      </a:r>
                      <a:r>
                        <a:rPr lang="sr-Cyrl-CS" sz="1000">
                          <a:latin typeface="Arial"/>
                          <a:ea typeface="Times New Roman"/>
                          <a:cs typeface="Times New Roman"/>
                        </a:rPr>
                        <a:t>време </a:t>
                      </a:r>
                      <a:r>
                        <a:rPr lang="en-US" sz="1000">
                          <a:latin typeface="Arial"/>
                          <a:ea typeface="Times New Roman"/>
                          <a:cs typeface="Times New Roman"/>
                        </a:rPr>
                        <a:t>чекање муштерија</a:t>
                      </a:r>
                      <a:r>
                        <a:rPr lang="sr-Cyrl-CS" sz="1000">
                          <a:latin typeface="Arial"/>
                          <a:ea typeface="Times New Roman"/>
                          <a:cs typeface="Times New Roman"/>
                        </a:rPr>
                        <a:t> које морају да чекају</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sr-Cyrl-CS" sz="1400" dirty="0">
                          <a:latin typeface="Arial"/>
                          <a:ea typeface="Times New Roman"/>
                          <a:cs typeface="Arial"/>
                        </a:rPr>
                        <a:t>31.00</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400" dirty="0">
                          <a:latin typeface="Arial"/>
                          <a:ea typeface="Times New Roman"/>
                          <a:cs typeface="Arial"/>
                        </a:rPr>
                        <a:t>6.43</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400" dirty="0">
                          <a:latin typeface="Arial"/>
                          <a:ea typeface="Times New Roman"/>
                          <a:cs typeface="Arial"/>
                        </a:rPr>
                        <a:t>11.58</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400" dirty="0">
                          <a:latin typeface="Arial"/>
                          <a:ea typeface="Times New Roman"/>
                          <a:cs typeface="Arial"/>
                        </a:rPr>
                        <a:t>11.00</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latin typeface="Arial"/>
                          <a:ea typeface="Times New Roman"/>
                          <a:cs typeface="Arial"/>
                        </a:rPr>
                        <a:t>0</a:t>
                      </a:r>
                      <a:r>
                        <a:rPr lang="sr-Cyrl-CS" sz="1400" dirty="0">
                          <a:latin typeface="Arial"/>
                          <a:ea typeface="Times New Roman"/>
                          <a:cs typeface="Arial"/>
                        </a:rPr>
                        <a:t>.61</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400" dirty="0">
                          <a:latin typeface="Arial"/>
                          <a:ea typeface="Times New Roman"/>
                          <a:cs typeface="Arial"/>
                        </a:rPr>
                        <a:t>20.05</a:t>
                      </a:r>
                      <a:endParaRPr lang="en-US" sz="1400" dirty="0">
                        <a:latin typeface="Arial"/>
                        <a:ea typeface="Times New Roman"/>
                        <a:cs typeface="Times New Roman"/>
                      </a:endParaRPr>
                    </a:p>
                  </a:txBody>
                  <a:tcPr marL="68580" marR="68580" marT="0" marB="0" anchor="ctr"/>
                </a:tc>
              </a:tr>
            </a:tbl>
          </a:graphicData>
        </a:graphic>
      </p:graphicFrame>
      <p:graphicFrame>
        <p:nvGraphicFramePr>
          <p:cNvPr id="5" name="Table 4"/>
          <p:cNvGraphicFramePr>
            <a:graphicFrameLocks noGrp="1"/>
          </p:cNvGraphicFramePr>
          <p:nvPr/>
        </p:nvGraphicFramePr>
        <p:xfrm>
          <a:off x="457200" y="3048000"/>
          <a:ext cx="8229602" cy="1473200"/>
        </p:xfrm>
        <a:graphic>
          <a:graphicData uri="http://schemas.openxmlformats.org/drawingml/2006/table">
            <a:tbl>
              <a:tblPr firstRow="1" bandRow="1">
                <a:tableStyleId>{5C22544A-7EE6-4342-B048-85BDC9FD1C3A}</a:tableStyleId>
              </a:tblPr>
              <a:tblGrid>
                <a:gridCol w="1967948"/>
                <a:gridCol w="894522"/>
                <a:gridCol w="894522"/>
                <a:gridCol w="894522"/>
                <a:gridCol w="894522"/>
                <a:gridCol w="894522"/>
                <a:gridCol w="894522"/>
                <a:gridCol w="894522"/>
              </a:tblGrid>
              <a:tr h="370840">
                <a:tc gridSpan="8">
                  <a:txBody>
                    <a:bodyPr/>
                    <a:lstStyle/>
                    <a:p>
                      <a:pPr marL="0" marR="0" algn="ctr">
                        <a:spcBef>
                          <a:spcPts val="0"/>
                        </a:spcBef>
                        <a:spcAft>
                          <a:spcPts val="0"/>
                        </a:spcAft>
                      </a:pPr>
                      <a:r>
                        <a:rPr lang="sr-Cyrl-CS" sz="1400" i="0" dirty="0">
                          <a:latin typeface="Arial"/>
                          <a:ea typeface="Times New Roman"/>
                          <a:cs typeface="Times New Roman"/>
                        </a:rPr>
                        <a:t>Табела 2.1.34: Генерална анализа свих пет дана  (систем са два такси возила)</a:t>
                      </a:r>
                      <a:endParaRPr lang="en-US" sz="1400" i="0" dirty="0">
                        <a:latin typeface="Arial"/>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algn="ctr">
                        <a:spcBef>
                          <a:spcPts val="0"/>
                        </a:spcBef>
                        <a:spcAft>
                          <a:spcPts val="0"/>
                        </a:spcAft>
                      </a:pPr>
                      <a:r>
                        <a:rPr lang="sr-Cyrl-CS" sz="800" dirty="0">
                          <a:latin typeface="Arial"/>
                          <a:ea typeface="Times New Roman"/>
                          <a:cs typeface="Times New Roman"/>
                        </a:rPr>
                        <a:t>Просечно в</a:t>
                      </a:r>
                      <a:r>
                        <a:rPr lang="en-US" sz="800" dirty="0" err="1">
                          <a:latin typeface="Arial"/>
                          <a:ea typeface="Times New Roman"/>
                          <a:cs typeface="Times New Roman"/>
                        </a:rPr>
                        <a:t>реме</a:t>
                      </a:r>
                      <a:r>
                        <a:rPr lang="en-US" sz="800" dirty="0">
                          <a:latin typeface="Arial"/>
                          <a:ea typeface="Times New Roman"/>
                          <a:cs typeface="Times New Roman"/>
                        </a:rPr>
                        <a:t> </a:t>
                      </a:r>
                      <a:r>
                        <a:rPr lang="en-US" sz="800" dirty="0" err="1">
                          <a:latin typeface="Arial"/>
                          <a:ea typeface="Times New Roman"/>
                          <a:cs typeface="Times New Roman"/>
                        </a:rPr>
                        <a:t>мировања</a:t>
                      </a:r>
                      <a:r>
                        <a:rPr lang="en-US" sz="800" dirty="0">
                          <a:latin typeface="Arial"/>
                          <a:ea typeface="Times New Roman"/>
                          <a:cs typeface="Times New Roman"/>
                        </a:rPr>
                        <a:t> </a:t>
                      </a:r>
                      <a:r>
                        <a:rPr lang="en-US" sz="800" dirty="0" err="1">
                          <a:latin typeface="Arial"/>
                          <a:ea typeface="Times New Roman"/>
                          <a:cs typeface="Times New Roman"/>
                        </a:rPr>
                        <a:t>такси</a:t>
                      </a:r>
                      <a:r>
                        <a:rPr lang="en-US" sz="800" dirty="0">
                          <a:latin typeface="Arial"/>
                          <a:ea typeface="Times New Roman"/>
                          <a:cs typeface="Times New Roman"/>
                        </a:rPr>
                        <a:t> </a:t>
                      </a:r>
                      <a:r>
                        <a:rPr lang="en-US" sz="800" dirty="0" err="1">
                          <a:latin typeface="Arial"/>
                          <a:ea typeface="Times New Roman"/>
                          <a:cs typeface="Times New Roman"/>
                        </a:rPr>
                        <a:t>возила</a:t>
                      </a:r>
                      <a:r>
                        <a:rPr lang="sr-Cyrl-CS" sz="800" dirty="0">
                          <a:latin typeface="Arial"/>
                          <a:ea typeface="Times New Roman"/>
                          <a:cs typeface="Times New Roman"/>
                        </a:rPr>
                        <a:t> 1</a:t>
                      </a:r>
                      <a:endParaRPr lang="en-US" sz="8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800" dirty="0">
                          <a:latin typeface="Arial"/>
                          <a:ea typeface="Times New Roman"/>
                          <a:cs typeface="Times New Roman"/>
                        </a:rPr>
                        <a:t>Просечно в</a:t>
                      </a:r>
                      <a:r>
                        <a:rPr lang="en-US" sz="800" dirty="0" err="1">
                          <a:latin typeface="Arial"/>
                          <a:ea typeface="Times New Roman"/>
                          <a:cs typeface="Times New Roman"/>
                        </a:rPr>
                        <a:t>реме</a:t>
                      </a:r>
                      <a:r>
                        <a:rPr lang="en-US" sz="800" dirty="0">
                          <a:latin typeface="Arial"/>
                          <a:ea typeface="Times New Roman"/>
                          <a:cs typeface="Times New Roman"/>
                        </a:rPr>
                        <a:t> </a:t>
                      </a:r>
                      <a:r>
                        <a:rPr lang="en-US" sz="800" dirty="0" err="1">
                          <a:latin typeface="Arial"/>
                          <a:ea typeface="Times New Roman"/>
                          <a:cs typeface="Times New Roman"/>
                        </a:rPr>
                        <a:t>мировања</a:t>
                      </a:r>
                      <a:r>
                        <a:rPr lang="en-US" sz="800" dirty="0">
                          <a:latin typeface="Arial"/>
                          <a:ea typeface="Times New Roman"/>
                          <a:cs typeface="Times New Roman"/>
                        </a:rPr>
                        <a:t> </a:t>
                      </a:r>
                      <a:r>
                        <a:rPr lang="en-US" sz="800" dirty="0" err="1">
                          <a:latin typeface="Arial"/>
                          <a:ea typeface="Times New Roman"/>
                          <a:cs typeface="Times New Roman"/>
                        </a:rPr>
                        <a:t>такси</a:t>
                      </a:r>
                      <a:r>
                        <a:rPr lang="en-US" sz="800" dirty="0">
                          <a:latin typeface="Arial"/>
                          <a:ea typeface="Times New Roman"/>
                          <a:cs typeface="Times New Roman"/>
                        </a:rPr>
                        <a:t> </a:t>
                      </a:r>
                      <a:r>
                        <a:rPr lang="en-US" sz="800" dirty="0" err="1">
                          <a:latin typeface="Arial"/>
                          <a:ea typeface="Times New Roman"/>
                          <a:cs typeface="Times New Roman"/>
                        </a:rPr>
                        <a:t>возила</a:t>
                      </a:r>
                      <a:r>
                        <a:rPr lang="sr-Cyrl-CS" sz="800" dirty="0">
                          <a:latin typeface="Arial"/>
                          <a:ea typeface="Times New Roman"/>
                          <a:cs typeface="Times New Roman"/>
                        </a:rPr>
                        <a:t> 2</a:t>
                      </a:r>
                      <a:endParaRPr lang="en-US" sz="8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800" dirty="0">
                          <a:latin typeface="Arial"/>
                          <a:ea typeface="Times New Roman"/>
                          <a:cs typeface="Times New Roman"/>
                        </a:rPr>
                        <a:t>Просечни п</a:t>
                      </a:r>
                      <a:r>
                        <a:rPr lang="en-US" sz="800" dirty="0" err="1">
                          <a:latin typeface="Arial"/>
                          <a:ea typeface="Times New Roman"/>
                          <a:cs typeface="Times New Roman"/>
                        </a:rPr>
                        <a:t>роценат</a:t>
                      </a:r>
                      <a:r>
                        <a:rPr lang="en-US" sz="800" dirty="0">
                          <a:latin typeface="Arial"/>
                          <a:ea typeface="Times New Roman"/>
                          <a:cs typeface="Times New Roman"/>
                        </a:rPr>
                        <a:t> </a:t>
                      </a:r>
                      <a:r>
                        <a:rPr lang="en-US" sz="800" dirty="0" err="1">
                          <a:latin typeface="Arial"/>
                          <a:ea typeface="Times New Roman"/>
                          <a:cs typeface="Times New Roman"/>
                        </a:rPr>
                        <a:t>времена</a:t>
                      </a:r>
                      <a:r>
                        <a:rPr lang="en-US" sz="800" dirty="0">
                          <a:latin typeface="Arial"/>
                          <a:ea typeface="Times New Roman"/>
                          <a:cs typeface="Times New Roman"/>
                        </a:rPr>
                        <a:t> у </a:t>
                      </a:r>
                      <a:r>
                        <a:rPr lang="en-US" sz="800" dirty="0" err="1">
                          <a:latin typeface="Arial"/>
                          <a:ea typeface="Times New Roman"/>
                          <a:cs typeface="Times New Roman"/>
                        </a:rPr>
                        <a:t>коме</a:t>
                      </a:r>
                      <a:r>
                        <a:rPr lang="en-US" sz="800" dirty="0">
                          <a:latin typeface="Arial"/>
                          <a:ea typeface="Times New Roman"/>
                          <a:cs typeface="Times New Roman"/>
                        </a:rPr>
                        <a:t> </a:t>
                      </a:r>
                      <a:r>
                        <a:rPr lang="en-US" sz="800" dirty="0" err="1">
                          <a:latin typeface="Arial"/>
                          <a:ea typeface="Times New Roman"/>
                          <a:cs typeface="Times New Roman"/>
                        </a:rPr>
                        <a:t>је</a:t>
                      </a:r>
                      <a:r>
                        <a:rPr lang="en-US" sz="800" dirty="0">
                          <a:latin typeface="Arial"/>
                          <a:ea typeface="Times New Roman"/>
                          <a:cs typeface="Times New Roman"/>
                        </a:rPr>
                        <a:t> </a:t>
                      </a:r>
                      <a:r>
                        <a:rPr lang="en-US" sz="800" dirty="0" err="1">
                          <a:latin typeface="Arial"/>
                          <a:ea typeface="Times New Roman"/>
                          <a:cs typeface="Times New Roman"/>
                        </a:rPr>
                        <a:t>такси</a:t>
                      </a:r>
                      <a:r>
                        <a:rPr lang="en-US" sz="800" dirty="0">
                          <a:latin typeface="Arial"/>
                          <a:ea typeface="Times New Roman"/>
                          <a:cs typeface="Times New Roman"/>
                        </a:rPr>
                        <a:t> </a:t>
                      </a:r>
                      <a:r>
                        <a:rPr lang="en-US" sz="800" dirty="0" err="1">
                          <a:latin typeface="Arial"/>
                          <a:ea typeface="Times New Roman"/>
                          <a:cs typeface="Times New Roman"/>
                        </a:rPr>
                        <a:t>возило</a:t>
                      </a:r>
                      <a:r>
                        <a:rPr lang="en-US" sz="800" dirty="0">
                          <a:latin typeface="Arial"/>
                          <a:ea typeface="Times New Roman"/>
                          <a:cs typeface="Times New Roman"/>
                        </a:rPr>
                        <a:t> </a:t>
                      </a:r>
                      <a:r>
                        <a:rPr lang="sr-Cyrl-CS" sz="800" dirty="0">
                          <a:latin typeface="Arial"/>
                          <a:ea typeface="Times New Roman"/>
                          <a:cs typeface="Times New Roman"/>
                        </a:rPr>
                        <a:t>1 </a:t>
                      </a:r>
                      <a:r>
                        <a:rPr lang="en-US" sz="800" dirty="0" err="1">
                          <a:latin typeface="Arial"/>
                          <a:ea typeface="Times New Roman"/>
                          <a:cs typeface="Times New Roman"/>
                        </a:rPr>
                        <a:t>беспослено</a:t>
                      </a:r>
                      <a:endParaRPr lang="en-US" sz="8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800" dirty="0">
                          <a:latin typeface="Arial"/>
                          <a:ea typeface="Times New Roman"/>
                          <a:cs typeface="Times New Roman"/>
                        </a:rPr>
                        <a:t>Просечни п</a:t>
                      </a:r>
                      <a:r>
                        <a:rPr lang="en-US" sz="800" dirty="0" err="1">
                          <a:latin typeface="Arial"/>
                          <a:ea typeface="Times New Roman"/>
                          <a:cs typeface="Times New Roman"/>
                        </a:rPr>
                        <a:t>роценат</a:t>
                      </a:r>
                      <a:r>
                        <a:rPr lang="en-US" sz="800" dirty="0">
                          <a:latin typeface="Arial"/>
                          <a:ea typeface="Times New Roman"/>
                          <a:cs typeface="Times New Roman"/>
                        </a:rPr>
                        <a:t> </a:t>
                      </a:r>
                      <a:r>
                        <a:rPr lang="en-US" sz="800" dirty="0" err="1">
                          <a:latin typeface="Arial"/>
                          <a:ea typeface="Times New Roman"/>
                          <a:cs typeface="Times New Roman"/>
                        </a:rPr>
                        <a:t>времена</a:t>
                      </a:r>
                      <a:r>
                        <a:rPr lang="en-US" sz="800" dirty="0">
                          <a:latin typeface="Arial"/>
                          <a:ea typeface="Times New Roman"/>
                          <a:cs typeface="Times New Roman"/>
                        </a:rPr>
                        <a:t> у </a:t>
                      </a:r>
                      <a:r>
                        <a:rPr lang="en-US" sz="800" dirty="0" err="1">
                          <a:latin typeface="Arial"/>
                          <a:ea typeface="Times New Roman"/>
                          <a:cs typeface="Times New Roman"/>
                        </a:rPr>
                        <a:t>коме</a:t>
                      </a:r>
                      <a:r>
                        <a:rPr lang="en-US" sz="800" dirty="0">
                          <a:latin typeface="Arial"/>
                          <a:ea typeface="Times New Roman"/>
                          <a:cs typeface="Times New Roman"/>
                        </a:rPr>
                        <a:t> </a:t>
                      </a:r>
                      <a:r>
                        <a:rPr lang="en-US" sz="800" dirty="0" err="1">
                          <a:latin typeface="Arial"/>
                          <a:ea typeface="Times New Roman"/>
                          <a:cs typeface="Times New Roman"/>
                        </a:rPr>
                        <a:t>је</a:t>
                      </a:r>
                      <a:r>
                        <a:rPr lang="en-US" sz="800" dirty="0">
                          <a:latin typeface="Arial"/>
                          <a:ea typeface="Times New Roman"/>
                          <a:cs typeface="Times New Roman"/>
                        </a:rPr>
                        <a:t> </a:t>
                      </a:r>
                      <a:r>
                        <a:rPr lang="en-US" sz="800" dirty="0" err="1">
                          <a:latin typeface="Arial"/>
                          <a:ea typeface="Times New Roman"/>
                          <a:cs typeface="Times New Roman"/>
                        </a:rPr>
                        <a:t>такси</a:t>
                      </a:r>
                      <a:r>
                        <a:rPr lang="en-US" sz="800" dirty="0">
                          <a:latin typeface="Arial"/>
                          <a:ea typeface="Times New Roman"/>
                          <a:cs typeface="Times New Roman"/>
                        </a:rPr>
                        <a:t> </a:t>
                      </a:r>
                      <a:r>
                        <a:rPr lang="en-US" sz="800" dirty="0" err="1">
                          <a:latin typeface="Arial"/>
                          <a:ea typeface="Times New Roman"/>
                          <a:cs typeface="Times New Roman"/>
                        </a:rPr>
                        <a:t>возило</a:t>
                      </a:r>
                      <a:r>
                        <a:rPr lang="en-US" sz="800" dirty="0">
                          <a:latin typeface="Arial"/>
                          <a:ea typeface="Times New Roman"/>
                          <a:cs typeface="Times New Roman"/>
                        </a:rPr>
                        <a:t> </a:t>
                      </a:r>
                      <a:r>
                        <a:rPr lang="sr-Cyrl-CS" sz="800" dirty="0">
                          <a:latin typeface="Arial"/>
                          <a:ea typeface="Times New Roman"/>
                          <a:cs typeface="Times New Roman"/>
                        </a:rPr>
                        <a:t>2 </a:t>
                      </a:r>
                      <a:r>
                        <a:rPr lang="en-US" sz="800" dirty="0" err="1">
                          <a:latin typeface="Arial"/>
                          <a:ea typeface="Times New Roman"/>
                          <a:cs typeface="Times New Roman"/>
                        </a:rPr>
                        <a:t>беспослено</a:t>
                      </a:r>
                      <a:endParaRPr lang="en-US" sz="8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800" dirty="0" err="1">
                          <a:latin typeface="Arial"/>
                          <a:ea typeface="Times New Roman"/>
                          <a:cs typeface="Times New Roman"/>
                        </a:rPr>
                        <a:t>Просечно</a:t>
                      </a:r>
                      <a:r>
                        <a:rPr lang="en-US" sz="800" dirty="0">
                          <a:latin typeface="Arial"/>
                          <a:ea typeface="Times New Roman"/>
                          <a:cs typeface="Times New Roman"/>
                        </a:rPr>
                        <a:t> </a:t>
                      </a:r>
                      <a:r>
                        <a:rPr lang="en-US" sz="800" dirty="0" err="1">
                          <a:latin typeface="Arial"/>
                          <a:ea typeface="Times New Roman"/>
                          <a:cs typeface="Times New Roman"/>
                        </a:rPr>
                        <a:t>време</a:t>
                      </a:r>
                      <a:r>
                        <a:rPr lang="en-US" sz="800" dirty="0">
                          <a:latin typeface="Arial"/>
                          <a:ea typeface="Times New Roman"/>
                          <a:cs typeface="Times New Roman"/>
                        </a:rPr>
                        <a:t> </a:t>
                      </a:r>
                      <a:r>
                        <a:rPr lang="en-US" sz="800" dirty="0" err="1">
                          <a:latin typeface="Arial"/>
                          <a:ea typeface="Times New Roman"/>
                          <a:cs typeface="Times New Roman"/>
                        </a:rPr>
                        <a:t>чекања</a:t>
                      </a:r>
                      <a:r>
                        <a:rPr lang="en-US" sz="800" dirty="0">
                          <a:latin typeface="Arial"/>
                          <a:ea typeface="Times New Roman"/>
                          <a:cs typeface="Times New Roman"/>
                        </a:rPr>
                        <a:t> </a:t>
                      </a:r>
                      <a:r>
                        <a:rPr lang="en-US" sz="800" dirty="0" err="1">
                          <a:latin typeface="Arial"/>
                          <a:ea typeface="Times New Roman"/>
                          <a:cs typeface="Times New Roman"/>
                        </a:rPr>
                        <a:t>муштерија</a:t>
                      </a:r>
                      <a:endParaRPr lang="en-US" sz="8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800" dirty="0">
                          <a:latin typeface="Arial"/>
                          <a:ea typeface="Times New Roman"/>
                          <a:cs typeface="Times New Roman"/>
                        </a:rPr>
                        <a:t>Просечан б</a:t>
                      </a:r>
                      <a:r>
                        <a:rPr lang="en-US" sz="800" dirty="0" err="1">
                          <a:latin typeface="Arial"/>
                          <a:ea typeface="Times New Roman"/>
                          <a:cs typeface="Times New Roman"/>
                        </a:rPr>
                        <a:t>рој</a:t>
                      </a:r>
                      <a:r>
                        <a:rPr lang="en-US" sz="800" dirty="0">
                          <a:latin typeface="Arial"/>
                          <a:ea typeface="Times New Roman"/>
                          <a:cs typeface="Times New Roman"/>
                        </a:rPr>
                        <a:t> </a:t>
                      </a:r>
                      <a:r>
                        <a:rPr lang="en-US" sz="800" dirty="0" err="1">
                          <a:latin typeface="Arial"/>
                          <a:ea typeface="Times New Roman"/>
                          <a:cs typeface="Times New Roman"/>
                        </a:rPr>
                        <a:t>муштерија</a:t>
                      </a:r>
                      <a:r>
                        <a:rPr lang="en-US" sz="800" dirty="0">
                          <a:latin typeface="Arial"/>
                          <a:ea typeface="Times New Roman"/>
                          <a:cs typeface="Times New Roman"/>
                        </a:rPr>
                        <a:t>, у </a:t>
                      </a:r>
                      <a:r>
                        <a:rPr lang="en-US" sz="800" dirty="0" err="1">
                          <a:latin typeface="Arial"/>
                          <a:ea typeface="Times New Roman"/>
                          <a:cs typeface="Times New Roman"/>
                        </a:rPr>
                        <a:t>односу</a:t>
                      </a:r>
                      <a:r>
                        <a:rPr lang="en-US" sz="800" dirty="0">
                          <a:latin typeface="Arial"/>
                          <a:ea typeface="Times New Roman"/>
                          <a:cs typeface="Times New Roman"/>
                        </a:rPr>
                        <a:t> </a:t>
                      </a:r>
                      <a:r>
                        <a:rPr lang="en-US" sz="800" dirty="0" err="1">
                          <a:latin typeface="Arial"/>
                          <a:ea typeface="Times New Roman"/>
                          <a:cs typeface="Times New Roman"/>
                        </a:rPr>
                        <a:t>на</a:t>
                      </a:r>
                      <a:r>
                        <a:rPr lang="en-US" sz="800" dirty="0">
                          <a:latin typeface="Arial"/>
                          <a:ea typeface="Times New Roman"/>
                          <a:cs typeface="Times New Roman"/>
                        </a:rPr>
                        <a:t> </a:t>
                      </a:r>
                      <a:r>
                        <a:rPr lang="en-US" sz="800" dirty="0" err="1">
                          <a:latin typeface="Arial"/>
                          <a:ea typeface="Times New Roman"/>
                          <a:cs typeface="Times New Roman"/>
                        </a:rPr>
                        <a:t>укупан</a:t>
                      </a:r>
                      <a:r>
                        <a:rPr lang="en-US" sz="800" dirty="0">
                          <a:latin typeface="Arial"/>
                          <a:ea typeface="Times New Roman"/>
                          <a:cs typeface="Times New Roman"/>
                        </a:rPr>
                        <a:t> </a:t>
                      </a:r>
                      <a:r>
                        <a:rPr lang="en-US" sz="800" dirty="0" err="1">
                          <a:latin typeface="Arial"/>
                          <a:ea typeface="Times New Roman"/>
                          <a:cs typeface="Times New Roman"/>
                        </a:rPr>
                        <a:t>број</a:t>
                      </a:r>
                      <a:r>
                        <a:rPr lang="en-US" sz="800" dirty="0">
                          <a:latin typeface="Arial"/>
                          <a:ea typeface="Times New Roman"/>
                          <a:cs typeface="Times New Roman"/>
                        </a:rPr>
                        <a:t>, </a:t>
                      </a:r>
                      <a:r>
                        <a:rPr lang="en-US" sz="800" dirty="0" err="1">
                          <a:latin typeface="Arial"/>
                          <a:ea typeface="Times New Roman"/>
                          <a:cs typeface="Times New Roman"/>
                        </a:rPr>
                        <a:t>који</a:t>
                      </a:r>
                      <a:r>
                        <a:rPr lang="en-US" sz="800" dirty="0">
                          <a:latin typeface="Arial"/>
                          <a:ea typeface="Times New Roman"/>
                          <a:cs typeface="Times New Roman"/>
                        </a:rPr>
                        <a:t> </a:t>
                      </a:r>
                      <a:r>
                        <a:rPr lang="en-US" sz="800" dirty="0" err="1">
                          <a:latin typeface="Arial"/>
                          <a:ea typeface="Times New Roman"/>
                          <a:cs typeface="Times New Roman"/>
                        </a:rPr>
                        <a:t>морају</a:t>
                      </a:r>
                      <a:r>
                        <a:rPr lang="en-US" sz="800" dirty="0">
                          <a:latin typeface="Arial"/>
                          <a:ea typeface="Times New Roman"/>
                          <a:cs typeface="Times New Roman"/>
                        </a:rPr>
                        <a:t> </a:t>
                      </a:r>
                      <a:r>
                        <a:rPr lang="en-US" sz="800" dirty="0" err="1">
                          <a:latin typeface="Arial"/>
                          <a:ea typeface="Times New Roman"/>
                          <a:cs typeface="Times New Roman"/>
                        </a:rPr>
                        <a:t>да</a:t>
                      </a:r>
                      <a:r>
                        <a:rPr lang="en-US" sz="800" dirty="0">
                          <a:latin typeface="Arial"/>
                          <a:ea typeface="Times New Roman"/>
                          <a:cs typeface="Times New Roman"/>
                        </a:rPr>
                        <a:t> </a:t>
                      </a:r>
                      <a:r>
                        <a:rPr lang="en-US" sz="800" dirty="0" err="1">
                          <a:latin typeface="Arial"/>
                          <a:ea typeface="Times New Roman"/>
                          <a:cs typeface="Times New Roman"/>
                        </a:rPr>
                        <a:t>чекају</a:t>
                      </a:r>
                      <a:r>
                        <a:rPr lang="en-US" sz="800" dirty="0">
                          <a:latin typeface="Arial"/>
                          <a:ea typeface="Times New Roman"/>
                          <a:cs typeface="Times New Roman"/>
                        </a:rPr>
                        <a:t> </a:t>
                      </a:r>
                      <a:r>
                        <a:rPr lang="en-US" sz="800" dirty="0" err="1">
                          <a:latin typeface="Arial"/>
                          <a:ea typeface="Times New Roman"/>
                          <a:cs typeface="Times New Roman"/>
                        </a:rPr>
                        <a:t>на</a:t>
                      </a:r>
                      <a:r>
                        <a:rPr lang="en-US" sz="800" dirty="0">
                          <a:latin typeface="Arial"/>
                          <a:ea typeface="Times New Roman"/>
                          <a:cs typeface="Times New Roman"/>
                        </a:rPr>
                        <a:t> </a:t>
                      </a:r>
                      <a:r>
                        <a:rPr lang="en-US" sz="800" dirty="0" err="1">
                          <a:latin typeface="Arial"/>
                          <a:ea typeface="Times New Roman"/>
                          <a:cs typeface="Times New Roman"/>
                        </a:rPr>
                        <a:t>услугу</a:t>
                      </a:r>
                      <a:endParaRPr lang="en-US" sz="8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800" dirty="0">
                          <a:latin typeface="Arial"/>
                          <a:ea typeface="Times New Roman"/>
                          <a:cs typeface="Times New Roman"/>
                        </a:rPr>
                        <a:t>Просечна в</a:t>
                      </a:r>
                      <a:r>
                        <a:rPr lang="en-US" sz="800" dirty="0" err="1">
                          <a:latin typeface="Arial"/>
                          <a:ea typeface="Times New Roman"/>
                          <a:cs typeface="Times New Roman"/>
                        </a:rPr>
                        <a:t>ероватноћа</a:t>
                      </a:r>
                      <a:r>
                        <a:rPr lang="en-US" sz="800" dirty="0">
                          <a:latin typeface="Arial"/>
                          <a:ea typeface="Times New Roman"/>
                          <a:cs typeface="Times New Roman"/>
                        </a:rPr>
                        <a:t> </a:t>
                      </a:r>
                      <a:r>
                        <a:rPr lang="en-US" sz="800" dirty="0" err="1">
                          <a:latin typeface="Arial"/>
                          <a:ea typeface="Times New Roman"/>
                          <a:cs typeface="Times New Roman"/>
                        </a:rPr>
                        <a:t>да</a:t>
                      </a:r>
                      <a:r>
                        <a:rPr lang="en-US" sz="800" dirty="0">
                          <a:latin typeface="Arial"/>
                          <a:ea typeface="Times New Roman"/>
                          <a:cs typeface="Times New Roman"/>
                        </a:rPr>
                        <a:t> </a:t>
                      </a:r>
                      <a:r>
                        <a:rPr lang="en-US" sz="800" dirty="0" err="1">
                          <a:latin typeface="Arial"/>
                          <a:ea typeface="Times New Roman"/>
                          <a:cs typeface="Times New Roman"/>
                        </a:rPr>
                        <a:t>ће</a:t>
                      </a:r>
                      <a:r>
                        <a:rPr lang="en-US" sz="800" dirty="0">
                          <a:latin typeface="Arial"/>
                          <a:ea typeface="Times New Roman"/>
                          <a:cs typeface="Times New Roman"/>
                        </a:rPr>
                        <a:t> </a:t>
                      </a:r>
                      <a:r>
                        <a:rPr lang="en-US" sz="800" dirty="0" err="1">
                          <a:latin typeface="Arial"/>
                          <a:ea typeface="Times New Roman"/>
                          <a:cs typeface="Times New Roman"/>
                        </a:rPr>
                        <a:t>муштерија</a:t>
                      </a:r>
                      <a:r>
                        <a:rPr lang="en-US" sz="800" dirty="0">
                          <a:latin typeface="Arial"/>
                          <a:ea typeface="Times New Roman"/>
                          <a:cs typeface="Times New Roman"/>
                        </a:rPr>
                        <a:t> </a:t>
                      </a:r>
                      <a:r>
                        <a:rPr lang="en-US" sz="800" dirty="0" err="1">
                          <a:latin typeface="Arial"/>
                          <a:ea typeface="Times New Roman"/>
                          <a:cs typeface="Times New Roman"/>
                        </a:rPr>
                        <a:t>морати</a:t>
                      </a:r>
                      <a:r>
                        <a:rPr lang="en-US" sz="800" dirty="0">
                          <a:latin typeface="Arial"/>
                          <a:ea typeface="Times New Roman"/>
                          <a:cs typeface="Times New Roman"/>
                        </a:rPr>
                        <a:t> </a:t>
                      </a:r>
                      <a:r>
                        <a:rPr lang="en-US" sz="800" dirty="0" err="1">
                          <a:latin typeface="Arial"/>
                          <a:ea typeface="Times New Roman"/>
                          <a:cs typeface="Times New Roman"/>
                        </a:rPr>
                        <a:t>да</a:t>
                      </a:r>
                      <a:r>
                        <a:rPr lang="en-US" sz="800" dirty="0">
                          <a:latin typeface="Arial"/>
                          <a:ea typeface="Times New Roman"/>
                          <a:cs typeface="Times New Roman"/>
                        </a:rPr>
                        <a:t> </a:t>
                      </a:r>
                      <a:r>
                        <a:rPr lang="en-US" sz="800" dirty="0" err="1">
                          <a:latin typeface="Arial"/>
                          <a:ea typeface="Times New Roman"/>
                          <a:cs typeface="Times New Roman"/>
                        </a:rPr>
                        <a:t>чека</a:t>
                      </a:r>
                      <a:endParaRPr lang="en-US" sz="8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800" dirty="0" err="1">
                          <a:latin typeface="Arial"/>
                          <a:ea typeface="Times New Roman"/>
                          <a:cs typeface="Times New Roman"/>
                        </a:rPr>
                        <a:t>Просечно</a:t>
                      </a:r>
                      <a:r>
                        <a:rPr lang="en-US" sz="800" dirty="0">
                          <a:latin typeface="Arial"/>
                          <a:ea typeface="Times New Roman"/>
                          <a:cs typeface="Times New Roman"/>
                        </a:rPr>
                        <a:t> </a:t>
                      </a:r>
                      <a:r>
                        <a:rPr lang="sr-Cyrl-CS" sz="800" dirty="0">
                          <a:latin typeface="Arial"/>
                          <a:ea typeface="Times New Roman"/>
                          <a:cs typeface="Times New Roman"/>
                        </a:rPr>
                        <a:t>време </a:t>
                      </a:r>
                      <a:r>
                        <a:rPr lang="en-US" sz="800" dirty="0" err="1">
                          <a:latin typeface="Arial"/>
                          <a:ea typeface="Times New Roman"/>
                          <a:cs typeface="Times New Roman"/>
                        </a:rPr>
                        <a:t>чекање</a:t>
                      </a:r>
                      <a:r>
                        <a:rPr lang="en-US" sz="800" dirty="0">
                          <a:latin typeface="Arial"/>
                          <a:ea typeface="Times New Roman"/>
                          <a:cs typeface="Times New Roman"/>
                        </a:rPr>
                        <a:t> </a:t>
                      </a:r>
                      <a:r>
                        <a:rPr lang="en-US" sz="800" dirty="0" err="1">
                          <a:latin typeface="Arial"/>
                          <a:ea typeface="Times New Roman"/>
                          <a:cs typeface="Times New Roman"/>
                        </a:rPr>
                        <a:t>муштерија</a:t>
                      </a:r>
                      <a:r>
                        <a:rPr lang="sr-Cyrl-CS" sz="800" dirty="0">
                          <a:latin typeface="Arial"/>
                          <a:ea typeface="Times New Roman"/>
                          <a:cs typeface="Times New Roman"/>
                        </a:rPr>
                        <a:t> које морају да чекају</a:t>
                      </a:r>
                      <a:endParaRPr lang="en-US" sz="800" dirty="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en-US" sz="1400" dirty="0">
                          <a:latin typeface="Arial"/>
                          <a:ea typeface="Times New Roman"/>
                          <a:cs typeface="Arial"/>
                        </a:rPr>
                        <a:t>1</a:t>
                      </a:r>
                      <a:r>
                        <a:rPr lang="sr-Cyrl-CS" sz="1400" dirty="0">
                          <a:latin typeface="Arial"/>
                          <a:ea typeface="Times New Roman"/>
                          <a:cs typeface="Arial"/>
                        </a:rPr>
                        <a:t>29.00</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400" dirty="0">
                          <a:latin typeface="Arial"/>
                          <a:ea typeface="Times New Roman"/>
                          <a:cs typeface="Arial"/>
                        </a:rPr>
                        <a:t>377.00</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400" dirty="0">
                          <a:latin typeface="Arial"/>
                          <a:ea typeface="Times New Roman"/>
                          <a:cs typeface="Arial"/>
                        </a:rPr>
                        <a:t>26.04</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400" dirty="0">
                          <a:latin typeface="Arial"/>
                          <a:ea typeface="Times New Roman"/>
                          <a:cs typeface="Arial"/>
                        </a:rPr>
                        <a:t>77.97</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400" dirty="0">
                          <a:latin typeface="Arial"/>
                          <a:ea typeface="Times New Roman"/>
                          <a:cs typeface="Arial"/>
                        </a:rPr>
                        <a:t>0</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400" dirty="0">
                          <a:latin typeface="Arial"/>
                          <a:ea typeface="Times New Roman"/>
                          <a:cs typeface="Arial"/>
                        </a:rPr>
                        <a:t>0</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400" dirty="0">
                          <a:latin typeface="Arial"/>
                          <a:ea typeface="Times New Roman"/>
                          <a:cs typeface="Arial"/>
                        </a:rPr>
                        <a:t>0</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400" dirty="0">
                          <a:latin typeface="Arial"/>
                          <a:ea typeface="Times New Roman"/>
                          <a:cs typeface="Arial"/>
                        </a:rPr>
                        <a:t>0</a:t>
                      </a:r>
                      <a:endParaRPr lang="en-US" sz="1400" dirty="0">
                        <a:latin typeface="Arial"/>
                        <a:ea typeface="Times New Roman"/>
                        <a:cs typeface="Times New Roman"/>
                      </a:endParaRPr>
                    </a:p>
                  </a:txBody>
                  <a:tcPr marL="68580" marR="68580" marT="0" marB="0" anchor="ctr"/>
                </a:tc>
              </a:tr>
            </a:tbl>
          </a:graphicData>
        </a:graphic>
      </p:graphicFrame>
      <p:graphicFrame>
        <p:nvGraphicFramePr>
          <p:cNvPr id="6" name="Table 5"/>
          <p:cNvGraphicFramePr>
            <a:graphicFrameLocks noGrp="1"/>
          </p:cNvGraphicFramePr>
          <p:nvPr/>
        </p:nvGraphicFramePr>
        <p:xfrm>
          <a:off x="457200" y="4648200"/>
          <a:ext cx="8229600" cy="1661160"/>
        </p:xfrm>
        <a:graphic>
          <a:graphicData uri="http://schemas.openxmlformats.org/drawingml/2006/table">
            <a:tbl>
              <a:tblPr firstRow="1" bandRow="1">
                <a:tableStyleId>{5C22544A-7EE6-4342-B048-85BDC9FD1C3A}</a:tableStyleId>
              </a:tblPr>
              <a:tblGrid>
                <a:gridCol w="1295400"/>
                <a:gridCol w="1371600"/>
                <a:gridCol w="1447800"/>
                <a:gridCol w="1295400"/>
                <a:gridCol w="1295400"/>
                <a:gridCol w="1524000"/>
              </a:tblGrid>
              <a:tr h="370840">
                <a:tc gridSpan="6">
                  <a:txBody>
                    <a:bodyPr/>
                    <a:lstStyle/>
                    <a:p>
                      <a:pPr marL="0" marR="0" algn="ctr">
                        <a:spcBef>
                          <a:spcPts val="0"/>
                        </a:spcBef>
                        <a:spcAft>
                          <a:spcPts val="0"/>
                        </a:spcAft>
                      </a:pPr>
                      <a:r>
                        <a:rPr lang="sr-Cyrl-CS" sz="1400" i="0" dirty="0">
                          <a:latin typeface="Arial"/>
                          <a:ea typeface="Times New Roman"/>
                          <a:cs typeface="Times New Roman"/>
                        </a:rPr>
                        <a:t>Табела 2.1.</a:t>
                      </a:r>
                      <a:r>
                        <a:rPr lang="en-US" sz="1400" i="0" dirty="0">
                          <a:latin typeface="Arial"/>
                          <a:ea typeface="Times New Roman"/>
                          <a:cs typeface="Times New Roman"/>
                        </a:rPr>
                        <a:t>32</a:t>
                      </a:r>
                      <a:r>
                        <a:rPr lang="sr-Cyrl-CS" sz="1400" i="0" dirty="0">
                          <a:latin typeface="Arial"/>
                          <a:ea typeface="Times New Roman"/>
                          <a:cs typeface="Times New Roman"/>
                        </a:rPr>
                        <a:t>: Генерални преглед новчаног стања на крају свих пет дана</a:t>
                      </a:r>
                      <a:endParaRPr lang="en-US" sz="1400" i="0" dirty="0">
                        <a:latin typeface="Arial"/>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3">
                  <a:txBody>
                    <a:bodyPr/>
                    <a:lstStyle/>
                    <a:p>
                      <a:pPr marL="0" marR="0" algn="ctr">
                        <a:spcBef>
                          <a:spcPts val="0"/>
                        </a:spcBef>
                        <a:spcAft>
                          <a:spcPts val="0"/>
                        </a:spcAft>
                      </a:pPr>
                      <a:r>
                        <a:rPr lang="sr-Cyrl-CS" sz="1400" dirty="0">
                          <a:latin typeface="Arial"/>
                          <a:ea typeface="Times New Roman"/>
                          <a:cs typeface="Times New Roman"/>
                        </a:rPr>
                        <a:t>Систем са једним такси возилом</a:t>
                      </a:r>
                      <a:endParaRPr lang="en-US" sz="1400" dirty="0">
                        <a:latin typeface="Arial"/>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sr-Cyrl-CS" sz="1400" dirty="0">
                          <a:latin typeface="Arial"/>
                          <a:ea typeface="Times New Roman"/>
                          <a:cs typeface="Times New Roman"/>
                        </a:rPr>
                        <a:t>Систем са два такси возила</a:t>
                      </a:r>
                      <a:endParaRPr lang="en-US" sz="1400" dirty="0">
                        <a:latin typeface="Arial"/>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70840">
                <a:tc>
                  <a:txBody>
                    <a:bodyPr/>
                    <a:lstStyle/>
                    <a:p>
                      <a:pPr marL="0" marR="0" algn="ctr">
                        <a:spcBef>
                          <a:spcPts val="0"/>
                        </a:spcBef>
                        <a:spcAft>
                          <a:spcPts val="0"/>
                        </a:spcAft>
                      </a:pPr>
                      <a:r>
                        <a:rPr lang="sr-Cyrl-CS" sz="1200">
                          <a:latin typeface="Arial"/>
                          <a:ea typeface="Times New Roman"/>
                          <a:cs typeface="Times New Roman"/>
                        </a:rPr>
                        <a:t>Просечна зарада од клијената</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sr-Cyrl-CS" sz="1200">
                          <a:latin typeface="Arial"/>
                          <a:ea typeface="Times New Roman"/>
                          <a:cs typeface="Times New Roman"/>
                        </a:rPr>
                        <a:t>Плата таксисте</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sr-Cyrl-CS" sz="1200">
                          <a:latin typeface="Arial"/>
                          <a:ea typeface="Times New Roman"/>
                          <a:cs typeface="Times New Roman"/>
                        </a:rPr>
                        <a:t>Укупан просечни профит/трошак</a:t>
                      </a:r>
                      <a:endParaRPr lang="en-US" sz="1100">
                        <a:latin typeface="Arial"/>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sr-Cyrl-CS" sz="1200">
                          <a:latin typeface="Arial"/>
                          <a:ea typeface="Times New Roman"/>
                          <a:cs typeface="Times New Roman"/>
                        </a:rPr>
                        <a:t>Просечна зарада од клијената</a:t>
                      </a:r>
                      <a:endParaRPr lang="en-US" sz="1100">
                        <a:latin typeface="Arial"/>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sr-Cyrl-CS" sz="1200">
                          <a:latin typeface="Arial"/>
                          <a:ea typeface="Times New Roman"/>
                          <a:cs typeface="Times New Roman"/>
                        </a:rPr>
                        <a:t>Плата таксиста</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sr-Cyrl-CS" sz="1200">
                          <a:latin typeface="Arial"/>
                          <a:ea typeface="Times New Roman"/>
                          <a:cs typeface="Times New Roman"/>
                        </a:rPr>
                        <a:t>Укупан просечни профит/трошак</a:t>
                      </a:r>
                      <a:endParaRPr lang="en-US" sz="1100">
                        <a:latin typeface="Arial"/>
                        <a:ea typeface="Times New Roman"/>
                        <a:cs typeface="Times New Roman"/>
                      </a:endParaRPr>
                    </a:p>
                  </a:txBody>
                  <a:tcPr marL="68580" marR="68580" marT="0" marB="0" anchor="ctr">
                    <a:lnT w="28575" cap="flat" cmpd="sng" algn="ctr">
                      <a:solidFill>
                        <a:schemeClr val="bg1"/>
                      </a:solidFill>
                      <a:prstDash val="solid"/>
                      <a:round/>
                      <a:headEnd type="none" w="med" len="med"/>
                      <a:tailEnd type="none" w="med" len="med"/>
                    </a:lnT>
                  </a:tcPr>
                </a:tc>
              </a:tr>
              <a:tr h="370840">
                <a:tc>
                  <a:txBody>
                    <a:bodyPr/>
                    <a:lstStyle/>
                    <a:p>
                      <a:pPr marL="0" marR="0" algn="ctr">
                        <a:spcBef>
                          <a:spcPts val="0"/>
                        </a:spcBef>
                        <a:spcAft>
                          <a:spcPts val="0"/>
                        </a:spcAft>
                      </a:pPr>
                      <a:r>
                        <a:rPr lang="sr-Cyrl-CS" sz="1400" dirty="0">
                          <a:latin typeface="Arial"/>
                          <a:ea typeface="Times New Roman"/>
                          <a:cs typeface="Times New Roman"/>
                        </a:rPr>
                        <a:t>4560.00</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400" dirty="0">
                          <a:latin typeface="Arial"/>
                          <a:ea typeface="Times New Roman"/>
                          <a:cs typeface="Times New Roman"/>
                        </a:rPr>
                        <a:t>1000</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400" dirty="0">
                          <a:latin typeface="Arial"/>
                          <a:ea typeface="Times New Roman"/>
                          <a:cs typeface="Times New Roman"/>
                        </a:rPr>
                        <a:t>+3560.00</a:t>
                      </a:r>
                      <a:endParaRPr lang="en-US" sz="1400" dirty="0">
                        <a:latin typeface="Arial"/>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a:txBody>
                    <a:bodyPr/>
                    <a:lstStyle/>
                    <a:p>
                      <a:pPr marL="0" marR="0" algn="ctr">
                        <a:spcBef>
                          <a:spcPts val="0"/>
                        </a:spcBef>
                        <a:spcAft>
                          <a:spcPts val="0"/>
                        </a:spcAft>
                      </a:pPr>
                      <a:r>
                        <a:rPr lang="sr-Cyrl-CS" sz="1400" dirty="0">
                          <a:latin typeface="Arial"/>
                          <a:ea typeface="Times New Roman"/>
                          <a:cs typeface="Times New Roman"/>
                        </a:rPr>
                        <a:t>4560</a:t>
                      </a:r>
                      <a:endParaRPr lang="en-US" sz="1400" dirty="0">
                        <a:latin typeface="Arial"/>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marL="0" marR="0" algn="ctr">
                        <a:spcBef>
                          <a:spcPts val="0"/>
                        </a:spcBef>
                        <a:spcAft>
                          <a:spcPts val="0"/>
                        </a:spcAft>
                      </a:pPr>
                      <a:r>
                        <a:rPr lang="sr-Cyrl-CS" sz="1400" dirty="0">
                          <a:latin typeface="Arial"/>
                          <a:ea typeface="Times New Roman"/>
                          <a:cs typeface="Times New Roman"/>
                        </a:rPr>
                        <a:t>2000</a:t>
                      </a:r>
                      <a:endParaRPr lang="en-US" sz="1400" dirty="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400" dirty="0">
                          <a:latin typeface="Arial"/>
                          <a:ea typeface="Times New Roman"/>
                          <a:cs typeface="Times New Roman"/>
                        </a:rPr>
                        <a:t>+2560.00</a:t>
                      </a:r>
                      <a:endParaRPr lang="en-US" sz="1400" dirty="0">
                        <a:latin typeface="Arial"/>
                        <a:ea typeface="Times New Roman"/>
                        <a:cs typeface="Times New Roman"/>
                      </a:endParaRPr>
                    </a:p>
                  </a:txBody>
                  <a:tcPr marL="68580" marR="68580" marT="0" marB="0" anchor="ctr"/>
                </a:tc>
              </a:tr>
            </a:tbl>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CS" sz="4800" dirty="0" smtClean="0"/>
              <a:t>Коначни закључак</a:t>
            </a:r>
            <a:endParaRPr lang="en-US" sz="4800" dirty="0"/>
          </a:p>
        </p:txBody>
      </p:sp>
      <p:sp>
        <p:nvSpPr>
          <p:cNvPr id="3" name="Content Placeholder 2"/>
          <p:cNvSpPr>
            <a:spLocks noGrp="1"/>
          </p:cNvSpPr>
          <p:nvPr>
            <p:ph idx="1"/>
          </p:nvPr>
        </p:nvSpPr>
        <p:spPr/>
        <p:txBody>
          <a:bodyPr/>
          <a:lstStyle/>
          <a:p>
            <a:pPr algn="ctr">
              <a:buNone/>
            </a:pPr>
            <a:r>
              <a:rPr lang="sr-Cyrl-CS" sz="2800" dirty="0" smtClean="0">
                <a:latin typeface="+mj-lt"/>
              </a:rPr>
              <a:t>Након разматрања ове три табеле, излвачимо закључак да се ипак више исплати имати </a:t>
            </a:r>
            <a:r>
              <a:rPr lang="sr-Cyrl-CS" sz="2800" b="1" dirty="0" smtClean="0">
                <a:latin typeface="+mj-lt"/>
              </a:rPr>
              <a:t>само једно такси возило</a:t>
            </a:r>
            <a:r>
              <a:rPr lang="sr-Cyrl-CS" sz="2800" dirty="0" smtClean="0">
                <a:latin typeface="+mj-lt"/>
              </a:rPr>
              <a:t> у смени од 21</a:t>
            </a:r>
            <a:r>
              <a:rPr lang="en-US" sz="2800" dirty="0" smtClean="0">
                <a:latin typeface="+mj-lt"/>
              </a:rPr>
              <a:t>h</a:t>
            </a:r>
            <a:r>
              <a:rPr lang="sr-Cyrl-CS" sz="2800" dirty="0" smtClean="0">
                <a:latin typeface="+mj-lt"/>
              </a:rPr>
              <a:t> до 5h јер такав систем доноси већи профит такси удружењу, док са друге стране систем са два возила не доноси толики профит колико доприноси задовољењу клијената јер, за разлику од система са једним возилом, нема чекања на услугу.</a:t>
            </a:r>
            <a:endParaRPr lang="en-US" sz="2800"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r-Cyrl-CS" sz="4800" dirty="0" smtClean="0"/>
              <a:t>Задатак 2.2: Инвентарски проблем дистрибутера новина</a:t>
            </a:r>
            <a:endParaRPr lang="en-US" sz="4800" dirty="0"/>
          </a:p>
        </p:txBody>
      </p:sp>
      <p:sp>
        <p:nvSpPr>
          <p:cNvPr id="3" name="Content Placeholder 2"/>
          <p:cNvSpPr>
            <a:spLocks noGrp="1"/>
          </p:cNvSpPr>
          <p:nvPr>
            <p:ph idx="1"/>
          </p:nvPr>
        </p:nvSpPr>
        <p:spPr/>
        <p:txBody>
          <a:bodyPr/>
          <a:lstStyle/>
          <a:p>
            <a:pPr>
              <a:buNone/>
            </a:pPr>
            <a:endParaRPr lang="x-none" dirty="0" smtClean="0"/>
          </a:p>
          <a:p>
            <a:r>
              <a:rPr lang="x-none" sz="2800" dirty="0" smtClean="0">
                <a:latin typeface="+mj-lt"/>
              </a:rPr>
              <a:t>Пример у коме радимо задатак (</a:t>
            </a:r>
            <a:r>
              <a:rPr lang="en-US" sz="2800" i="1" dirty="0" smtClean="0">
                <a:latin typeface="+mj-lt"/>
              </a:rPr>
              <a:t>Example 2.3.xls</a:t>
            </a:r>
            <a:r>
              <a:rPr lang="en-US" sz="2800" dirty="0" smtClean="0">
                <a:latin typeface="+mj-lt"/>
              </a:rPr>
              <a:t>.</a:t>
            </a:r>
            <a:r>
              <a:rPr lang="x-none" sz="2800" dirty="0" smtClean="0">
                <a:latin typeface="+mj-lt"/>
              </a:rPr>
              <a:t>)</a:t>
            </a:r>
          </a:p>
          <a:p>
            <a:r>
              <a:rPr lang="x-none" sz="2800" dirty="0" smtClean="0">
                <a:latin typeface="+mj-lt"/>
              </a:rPr>
              <a:t>Табела дневног профита</a:t>
            </a:r>
          </a:p>
          <a:p>
            <a:r>
              <a:rPr lang="x-none" sz="2800" dirty="0" smtClean="0">
                <a:latin typeface="+mj-lt"/>
              </a:rPr>
              <a:t>Закључак</a:t>
            </a:r>
            <a:endParaRPr lang="en-US" sz="2800"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Е</a:t>
            </a:r>
            <a:r>
              <a:rPr lang="en-US" dirty="0" err="1" smtClean="0"/>
              <a:t>xample</a:t>
            </a:r>
            <a:r>
              <a:rPr lang="en-US" dirty="0" smtClean="0"/>
              <a:t> 2.3.xls</a:t>
            </a:r>
            <a:endParaRPr lang="en-US" dirty="0"/>
          </a:p>
        </p:txBody>
      </p:sp>
      <p:sp>
        <p:nvSpPr>
          <p:cNvPr id="3" name="Content Placeholder 2"/>
          <p:cNvSpPr>
            <a:spLocks noGrp="1"/>
          </p:cNvSpPr>
          <p:nvPr>
            <p:ph sz="half" idx="1"/>
          </p:nvPr>
        </p:nvSpPr>
        <p:spPr/>
        <p:txBody>
          <a:bodyPr>
            <a:normAutofit/>
          </a:bodyPr>
          <a:lstStyle/>
          <a:p>
            <a:r>
              <a:rPr lang="sr-Cyrl-CS" sz="2800" dirty="0" smtClean="0">
                <a:latin typeface="+mj-lt"/>
              </a:rPr>
              <a:t>Користећи добијени пример </a:t>
            </a:r>
            <a:r>
              <a:rPr lang="en-US" sz="2800" dirty="0" smtClean="0">
                <a:latin typeface="+mj-lt"/>
              </a:rPr>
              <a:t>“</a:t>
            </a:r>
            <a:r>
              <a:rPr lang="en-US" sz="2800" i="1" dirty="0" smtClean="0">
                <a:latin typeface="+mj-lt"/>
              </a:rPr>
              <a:t>Example 2.3.xls</a:t>
            </a:r>
            <a:r>
              <a:rPr lang="en-US" sz="2800" dirty="0" smtClean="0">
                <a:latin typeface="+mj-lt"/>
              </a:rPr>
              <a:t>.”</a:t>
            </a:r>
            <a:r>
              <a:rPr lang="sr-Cyrl-CS" sz="2800" dirty="0" smtClean="0">
                <a:latin typeface="+mj-lt"/>
              </a:rPr>
              <a:t>, који у себи садржи 400 понављања, покрећемо га 10 пута на начину као што је приказано на слици</a:t>
            </a:r>
            <a:r>
              <a:rPr lang="en-US" sz="2800" dirty="0" smtClean="0">
                <a:latin typeface="+mj-lt"/>
              </a:rPr>
              <a:t>.</a:t>
            </a:r>
          </a:p>
          <a:p>
            <a:endParaRPr lang="en-US" dirty="0"/>
          </a:p>
        </p:txBody>
      </p:sp>
      <p:pic>
        <p:nvPicPr>
          <p:cNvPr id="5" name="Content Placeholder 4" descr="Capture.PNG"/>
          <p:cNvPicPr>
            <a:picLocks noGrp="1" noChangeAspect="1"/>
          </p:cNvPicPr>
          <p:nvPr>
            <p:ph sz="half" idx="2"/>
          </p:nvPr>
        </p:nvPicPr>
        <p:blipFill>
          <a:blip r:embed="rId2"/>
          <a:stretch>
            <a:fillRect/>
          </a:stretch>
        </p:blipFill>
        <p:spPr>
          <a:xfrm>
            <a:off x="4495800" y="1600200"/>
            <a:ext cx="4419600" cy="3982741"/>
          </a:xfrm>
        </p:spPr>
      </p:pic>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x-none" dirty="0" smtClean="0"/>
              <a:t>Табела дневног профита</a:t>
            </a:r>
            <a:endParaRPr lang="en-US" dirty="0"/>
          </a:p>
        </p:txBody>
      </p:sp>
      <p:sp>
        <p:nvSpPr>
          <p:cNvPr id="3" name="Content Placeholder 2"/>
          <p:cNvSpPr>
            <a:spLocks noGrp="1"/>
          </p:cNvSpPr>
          <p:nvPr>
            <p:ph sz="half" idx="1"/>
          </p:nvPr>
        </p:nvSpPr>
        <p:spPr/>
        <p:txBody>
          <a:bodyPr/>
          <a:lstStyle/>
          <a:p>
            <a:r>
              <a:rPr lang="sr-Cyrl-CS" dirty="0" smtClean="0">
                <a:latin typeface="+mj-lt"/>
              </a:rPr>
              <a:t>Када смо покренули експеримент 10 пута, из добијених минималних и максималних вредности, формирамо следећу табелу.</a:t>
            </a:r>
          </a:p>
          <a:p>
            <a:endParaRPr lang="en-US" dirty="0"/>
          </a:p>
        </p:txBody>
      </p:sp>
      <p:graphicFrame>
        <p:nvGraphicFramePr>
          <p:cNvPr id="5" name="Content Placeholder 4"/>
          <p:cNvGraphicFramePr>
            <a:graphicFrameLocks noGrp="1"/>
          </p:cNvGraphicFramePr>
          <p:nvPr>
            <p:ph sz="half" idx="2"/>
          </p:nvPr>
        </p:nvGraphicFramePr>
        <p:xfrm>
          <a:off x="4495801" y="1905000"/>
          <a:ext cx="4419600" cy="4724399"/>
        </p:xfrm>
        <a:graphic>
          <a:graphicData uri="http://schemas.openxmlformats.org/drawingml/2006/table">
            <a:tbl>
              <a:tblPr firstRow="1" bandRow="1">
                <a:tableStyleId>{5C22544A-7EE6-4342-B048-85BDC9FD1C3A}</a:tableStyleId>
              </a:tblPr>
              <a:tblGrid>
                <a:gridCol w="1064722"/>
                <a:gridCol w="1064722"/>
                <a:gridCol w="1064722"/>
                <a:gridCol w="1225434"/>
              </a:tblGrid>
              <a:tr h="349313">
                <a:tc gridSpan="4">
                  <a:txBody>
                    <a:bodyPr/>
                    <a:lstStyle/>
                    <a:p>
                      <a:pPr algn="ctr">
                        <a:spcAft>
                          <a:spcPts val="0"/>
                        </a:spcAft>
                        <a:tabLst>
                          <a:tab pos="2743200" algn="ctr"/>
                          <a:tab pos="5486400" algn="r"/>
                        </a:tabLst>
                      </a:pPr>
                      <a:r>
                        <a:rPr lang="sr-Cyrl-CS" sz="1400" i="0" dirty="0">
                          <a:latin typeface="Arial"/>
                          <a:ea typeface="Times New Roman"/>
                          <a:cs typeface="Times New Roman"/>
                        </a:rPr>
                        <a:t>Табела 2.2.1: Табела дневног профита</a:t>
                      </a:r>
                      <a:endParaRPr lang="en-US" sz="1400" i="0" dirty="0">
                        <a:latin typeface="Arial"/>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881956">
                <a:tc>
                  <a:txBody>
                    <a:bodyPr/>
                    <a:lstStyle/>
                    <a:p>
                      <a:pPr algn="ctr">
                        <a:spcAft>
                          <a:spcPts val="0"/>
                        </a:spcAft>
                        <a:tabLst>
                          <a:tab pos="2743200" algn="ctr"/>
                          <a:tab pos="5486400" algn="r"/>
                        </a:tabLst>
                      </a:pPr>
                      <a:r>
                        <a:rPr lang="sr-Cyrl-CS" sz="1200" dirty="0">
                          <a:latin typeface="Arial"/>
                          <a:ea typeface="Times New Roman"/>
                          <a:cs typeface="Times New Roman"/>
                        </a:rPr>
                        <a:t>Експеримент</a:t>
                      </a:r>
                      <a:endParaRPr lang="en-US" sz="1100" dirty="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dirty="0">
                          <a:latin typeface="Arial"/>
                          <a:ea typeface="Times New Roman"/>
                          <a:cs typeface="Times New Roman"/>
                        </a:rPr>
                        <a:t>Минимални дневни профит</a:t>
                      </a:r>
                      <a:endParaRPr lang="en-US" sz="1100" dirty="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Максимални дневни профит</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dirty="0">
                          <a:latin typeface="Arial"/>
                          <a:ea typeface="Times New Roman"/>
                          <a:cs typeface="Times New Roman"/>
                        </a:rPr>
                        <a:t>Разлика максималног и минималног профита</a:t>
                      </a:r>
                      <a:endParaRPr lang="en-US" sz="1100" dirty="0">
                        <a:latin typeface="Arial"/>
                        <a:ea typeface="Times New Roman"/>
                        <a:cs typeface="Times New Roman"/>
                      </a:endParaRPr>
                    </a:p>
                  </a:txBody>
                  <a:tcPr marL="68580" marR="68580" marT="0" marB="0" anchor="ctr"/>
                </a:tc>
              </a:tr>
              <a:tr h="349313">
                <a:tc>
                  <a:txBody>
                    <a:bodyPr/>
                    <a:lstStyle/>
                    <a:p>
                      <a:pPr algn="ctr">
                        <a:spcAft>
                          <a:spcPts val="0"/>
                        </a:spcAft>
                        <a:tabLst>
                          <a:tab pos="2743200" algn="ctr"/>
                          <a:tab pos="5486400" algn="r"/>
                        </a:tabLst>
                      </a:pPr>
                      <a:r>
                        <a:rPr lang="sr-Cyrl-CS" sz="1200">
                          <a:latin typeface="Arial"/>
                          <a:ea typeface="Times New Roman"/>
                          <a:cs typeface="Times New Roman"/>
                        </a:rPr>
                        <a:t>1</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dirty="0">
                          <a:latin typeface="Arial"/>
                          <a:ea typeface="Times New Roman"/>
                          <a:cs typeface="Times New Roman"/>
                        </a:rPr>
                        <a:t>69,20</a:t>
                      </a:r>
                      <a:endParaRPr lang="en-US" sz="1100" dirty="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189,00</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119,80</a:t>
                      </a:r>
                      <a:endParaRPr lang="en-US" sz="1100">
                        <a:latin typeface="Arial"/>
                        <a:ea typeface="Times New Roman"/>
                        <a:cs typeface="Times New Roman"/>
                      </a:endParaRPr>
                    </a:p>
                  </a:txBody>
                  <a:tcPr marL="68580" marR="68580" marT="0" marB="0" anchor="ctr"/>
                </a:tc>
              </a:tr>
              <a:tr h="349313">
                <a:tc>
                  <a:txBody>
                    <a:bodyPr/>
                    <a:lstStyle/>
                    <a:p>
                      <a:pPr algn="ctr">
                        <a:spcAft>
                          <a:spcPts val="0"/>
                        </a:spcAft>
                        <a:tabLst>
                          <a:tab pos="2743200" algn="ctr"/>
                          <a:tab pos="5486400" algn="r"/>
                        </a:tabLst>
                      </a:pPr>
                      <a:r>
                        <a:rPr lang="sr-Cyrl-CS" sz="1200">
                          <a:latin typeface="Arial"/>
                          <a:ea typeface="Times New Roman"/>
                          <a:cs typeface="Times New Roman"/>
                        </a:rPr>
                        <a:t>2</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dirty="0">
                          <a:latin typeface="Arial"/>
                          <a:ea typeface="Times New Roman"/>
                          <a:cs typeface="Times New Roman"/>
                        </a:rPr>
                        <a:t>78,20</a:t>
                      </a:r>
                      <a:endParaRPr lang="en-US" sz="1100" dirty="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191,80</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113,60</a:t>
                      </a:r>
                      <a:endParaRPr lang="en-US" sz="1100">
                        <a:latin typeface="Arial"/>
                        <a:ea typeface="Times New Roman"/>
                        <a:cs typeface="Times New Roman"/>
                      </a:endParaRPr>
                    </a:p>
                  </a:txBody>
                  <a:tcPr marL="68580" marR="68580" marT="0" marB="0" anchor="ctr"/>
                </a:tc>
              </a:tr>
              <a:tr h="349313">
                <a:tc>
                  <a:txBody>
                    <a:bodyPr/>
                    <a:lstStyle/>
                    <a:p>
                      <a:pPr algn="ctr">
                        <a:spcAft>
                          <a:spcPts val="0"/>
                        </a:spcAft>
                        <a:tabLst>
                          <a:tab pos="2743200" algn="ctr"/>
                          <a:tab pos="5486400" algn="r"/>
                        </a:tabLst>
                      </a:pPr>
                      <a:r>
                        <a:rPr lang="sr-Cyrl-CS" sz="1200">
                          <a:latin typeface="Arial"/>
                          <a:ea typeface="Times New Roman"/>
                          <a:cs typeface="Times New Roman"/>
                        </a:rPr>
                        <a:t>3</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dirty="0">
                          <a:latin typeface="Arial"/>
                          <a:ea typeface="Times New Roman"/>
                          <a:cs typeface="Times New Roman"/>
                        </a:rPr>
                        <a:t>72,60</a:t>
                      </a:r>
                      <a:endParaRPr lang="en-US" sz="1100" dirty="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194,60</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122,00</a:t>
                      </a:r>
                      <a:endParaRPr lang="en-US" sz="1100">
                        <a:latin typeface="Arial"/>
                        <a:ea typeface="Times New Roman"/>
                        <a:cs typeface="Times New Roman"/>
                      </a:endParaRPr>
                    </a:p>
                  </a:txBody>
                  <a:tcPr marL="68580" marR="68580" marT="0" marB="0" anchor="ctr"/>
                </a:tc>
              </a:tr>
              <a:tr h="349313">
                <a:tc>
                  <a:txBody>
                    <a:bodyPr/>
                    <a:lstStyle/>
                    <a:p>
                      <a:pPr algn="ctr">
                        <a:spcAft>
                          <a:spcPts val="0"/>
                        </a:spcAft>
                        <a:tabLst>
                          <a:tab pos="2743200" algn="ctr"/>
                          <a:tab pos="5486400" algn="r"/>
                        </a:tabLst>
                      </a:pPr>
                      <a:r>
                        <a:rPr lang="sr-Cyrl-CS" sz="1200">
                          <a:latin typeface="Arial"/>
                          <a:ea typeface="Times New Roman"/>
                          <a:cs typeface="Times New Roman"/>
                        </a:rPr>
                        <a:t>4</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dirty="0">
                          <a:latin typeface="Arial"/>
                          <a:ea typeface="Times New Roman"/>
                          <a:cs typeface="Times New Roman"/>
                        </a:rPr>
                        <a:t>74,80</a:t>
                      </a:r>
                      <a:endParaRPr lang="en-US" sz="1100" dirty="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dirty="0">
                          <a:latin typeface="Arial"/>
                          <a:ea typeface="Times New Roman"/>
                          <a:cs typeface="Times New Roman"/>
                        </a:rPr>
                        <a:t>181,40</a:t>
                      </a:r>
                      <a:endParaRPr lang="en-US" sz="1100" dirty="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106,60</a:t>
                      </a:r>
                      <a:endParaRPr lang="en-US" sz="1100">
                        <a:latin typeface="Arial"/>
                        <a:ea typeface="Times New Roman"/>
                        <a:cs typeface="Times New Roman"/>
                      </a:endParaRPr>
                    </a:p>
                  </a:txBody>
                  <a:tcPr marL="68580" marR="68580" marT="0" marB="0" anchor="ctr"/>
                </a:tc>
              </a:tr>
              <a:tr h="349313">
                <a:tc>
                  <a:txBody>
                    <a:bodyPr/>
                    <a:lstStyle/>
                    <a:p>
                      <a:pPr algn="ctr">
                        <a:spcAft>
                          <a:spcPts val="0"/>
                        </a:spcAft>
                        <a:tabLst>
                          <a:tab pos="2743200" algn="ctr"/>
                          <a:tab pos="5486400" algn="r"/>
                        </a:tabLst>
                      </a:pPr>
                      <a:r>
                        <a:rPr lang="sr-Cyrl-CS" sz="1200">
                          <a:latin typeface="Arial"/>
                          <a:ea typeface="Times New Roman"/>
                          <a:cs typeface="Times New Roman"/>
                        </a:rPr>
                        <a:t>5</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89,40</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dirty="0">
                          <a:latin typeface="Arial"/>
                          <a:ea typeface="Times New Roman"/>
                          <a:cs typeface="Times New Roman"/>
                        </a:rPr>
                        <a:t>181,10</a:t>
                      </a:r>
                      <a:endParaRPr lang="en-US" sz="1100" dirty="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91,70</a:t>
                      </a:r>
                      <a:endParaRPr lang="en-US" sz="1100">
                        <a:latin typeface="Arial"/>
                        <a:ea typeface="Times New Roman"/>
                        <a:cs typeface="Times New Roman"/>
                      </a:endParaRPr>
                    </a:p>
                  </a:txBody>
                  <a:tcPr marL="68580" marR="68580" marT="0" marB="0" anchor="ctr"/>
                </a:tc>
              </a:tr>
              <a:tr h="349313">
                <a:tc>
                  <a:txBody>
                    <a:bodyPr/>
                    <a:lstStyle/>
                    <a:p>
                      <a:pPr algn="ctr">
                        <a:spcAft>
                          <a:spcPts val="0"/>
                        </a:spcAft>
                        <a:tabLst>
                          <a:tab pos="2743200" algn="ctr"/>
                          <a:tab pos="5486400" algn="r"/>
                        </a:tabLst>
                      </a:pPr>
                      <a:r>
                        <a:rPr lang="sr-Cyrl-CS" sz="1200">
                          <a:latin typeface="Arial"/>
                          <a:ea typeface="Times New Roman"/>
                          <a:cs typeface="Times New Roman"/>
                        </a:rPr>
                        <a:t>6</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77,60</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dirty="0">
                          <a:latin typeface="Arial"/>
                          <a:ea typeface="Times New Roman"/>
                          <a:cs typeface="Times New Roman"/>
                        </a:rPr>
                        <a:t>191,20</a:t>
                      </a:r>
                      <a:endParaRPr lang="en-US" sz="1100" dirty="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113,60</a:t>
                      </a:r>
                      <a:endParaRPr lang="en-US" sz="1100">
                        <a:latin typeface="Arial"/>
                        <a:ea typeface="Times New Roman"/>
                        <a:cs typeface="Times New Roman"/>
                      </a:endParaRPr>
                    </a:p>
                  </a:txBody>
                  <a:tcPr marL="68580" marR="68580" marT="0" marB="0" anchor="ctr"/>
                </a:tc>
              </a:tr>
              <a:tr h="349313">
                <a:tc>
                  <a:txBody>
                    <a:bodyPr/>
                    <a:lstStyle/>
                    <a:p>
                      <a:pPr algn="ctr">
                        <a:spcAft>
                          <a:spcPts val="0"/>
                        </a:spcAft>
                        <a:tabLst>
                          <a:tab pos="2743200" algn="ctr"/>
                          <a:tab pos="5486400" algn="r"/>
                        </a:tabLst>
                      </a:pPr>
                      <a:r>
                        <a:rPr lang="sr-Cyrl-CS" sz="1200">
                          <a:latin typeface="Arial"/>
                          <a:ea typeface="Times New Roman"/>
                          <a:cs typeface="Times New Roman"/>
                        </a:rPr>
                        <a:t>7</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75,40</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dirty="0">
                          <a:latin typeface="Arial"/>
                          <a:ea typeface="Times New Roman"/>
                          <a:cs typeface="Times New Roman"/>
                        </a:rPr>
                        <a:t>196,30</a:t>
                      </a:r>
                      <a:endParaRPr lang="en-US" sz="1100" dirty="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dirty="0">
                          <a:latin typeface="Arial"/>
                          <a:ea typeface="Times New Roman"/>
                          <a:cs typeface="Times New Roman"/>
                        </a:rPr>
                        <a:t>120,90</a:t>
                      </a:r>
                      <a:endParaRPr lang="en-US" sz="1100" dirty="0">
                        <a:latin typeface="Arial"/>
                        <a:ea typeface="Times New Roman"/>
                        <a:cs typeface="Times New Roman"/>
                      </a:endParaRPr>
                    </a:p>
                  </a:txBody>
                  <a:tcPr marL="68580" marR="68580" marT="0" marB="0" anchor="ctr"/>
                </a:tc>
              </a:tr>
              <a:tr h="349313">
                <a:tc>
                  <a:txBody>
                    <a:bodyPr/>
                    <a:lstStyle/>
                    <a:p>
                      <a:pPr algn="ctr">
                        <a:spcAft>
                          <a:spcPts val="0"/>
                        </a:spcAft>
                        <a:tabLst>
                          <a:tab pos="2743200" algn="ctr"/>
                          <a:tab pos="5486400" algn="r"/>
                        </a:tabLst>
                      </a:pPr>
                      <a:r>
                        <a:rPr lang="sr-Cyrl-CS" sz="1200">
                          <a:latin typeface="Arial"/>
                          <a:ea typeface="Times New Roman"/>
                          <a:cs typeface="Times New Roman"/>
                        </a:rPr>
                        <a:t>8</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61,90</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189,00</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dirty="0">
                          <a:latin typeface="Arial"/>
                          <a:ea typeface="Times New Roman"/>
                          <a:cs typeface="Times New Roman"/>
                        </a:rPr>
                        <a:t>127,10</a:t>
                      </a:r>
                      <a:endParaRPr lang="en-US" sz="1100" dirty="0">
                        <a:latin typeface="Arial"/>
                        <a:ea typeface="Times New Roman"/>
                        <a:cs typeface="Times New Roman"/>
                      </a:endParaRPr>
                    </a:p>
                  </a:txBody>
                  <a:tcPr marL="68580" marR="68580" marT="0" marB="0" anchor="ctr"/>
                </a:tc>
              </a:tr>
              <a:tr h="349313">
                <a:tc>
                  <a:txBody>
                    <a:bodyPr/>
                    <a:lstStyle/>
                    <a:p>
                      <a:pPr algn="ctr">
                        <a:spcAft>
                          <a:spcPts val="0"/>
                        </a:spcAft>
                        <a:tabLst>
                          <a:tab pos="2743200" algn="ctr"/>
                          <a:tab pos="5486400" algn="r"/>
                        </a:tabLst>
                      </a:pPr>
                      <a:r>
                        <a:rPr lang="sr-Cyrl-CS" sz="1200">
                          <a:latin typeface="Arial"/>
                          <a:ea typeface="Times New Roman"/>
                          <a:cs typeface="Times New Roman"/>
                        </a:rPr>
                        <a:t>9</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78,80</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195,70</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dirty="0">
                          <a:latin typeface="Arial"/>
                          <a:ea typeface="Times New Roman"/>
                          <a:cs typeface="Times New Roman"/>
                        </a:rPr>
                        <a:t>116,90</a:t>
                      </a:r>
                      <a:endParaRPr lang="en-US" sz="1100" dirty="0">
                        <a:latin typeface="Arial"/>
                        <a:ea typeface="Times New Roman"/>
                        <a:cs typeface="Times New Roman"/>
                      </a:endParaRPr>
                    </a:p>
                  </a:txBody>
                  <a:tcPr marL="68580" marR="68580" marT="0" marB="0" anchor="ctr"/>
                </a:tc>
              </a:tr>
              <a:tr h="349313">
                <a:tc>
                  <a:txBody>
                    <a:bodyPr/>
                    <a:lstStyle/>
                    <a:p>
                      <a:pPr algn="ctr">
                        <a:spcAft>
                          <a:spcPts val="0"/>
                        </a:spcAft>
                        <a:tabLst>
                          <a:tab pos="2743200" algn="ctr"/>
                          <a:tab pos="5486400" algn="r"/>
                        </a:tabLst>
                      </a:pPr>
                      <a:r>
                        <a:rPr lang="sr-Cyrl-CS" sz="1200">
                          <a:latin typeface="Arial"/>
                          <a:ea typeface="Times New Roman"/>
                          <a:cs typeface="Times New Roman"/>
                        </a:rPr>
                        <a:t>10</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73,10</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187,80</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dirty="0">
                          <a:latin typeface="Arial"/>
                          <a:ea typeface="Times New Roman"/>
                          <a:cs typeface="Times New Roman"/>
                        </a:rPr>
                        <a:t>114,70</a:t>
                      </a:r>
                      <a:endParaRPr lang="en-US" sz="1100" dirty="0">
                        <a:latin typeface="Arial"/>
                        <a:ea typeface="Times New Roman"/>
                        <a:cs typeface="Times New Roman"/>
                      </a:endParaRPr>
                    </a:p>
                  </a:txBody>
                  <a:tcPr marL="68580" marR="68580" marT="0" marB="0" anchor="ct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x-none" sz="4800" dirty="0" smtClean="0"/>
              <a:t>Закључак</a:t>
            </a:r>
            <a:endParaRPr lang="en-US" sz="4800" dirty="0"/>
          </a:p>
        </p:txBody>
      </p:sp>
      <p:sp>
        <p:nvSpPr>
          <p:cNvPr id="3" name="Content Placeholder 2"/>
          <p:cNvSpPr>
            <a:spLocks noGrp="1"/>
          </p:cNvSpPr>
          <p:nvPr>
            <p:ph idx="1"/>
          </p:nvPr>
        </p:nvSpPr>
        <p:spPr/>
        <p:txBody>
          <a:bodyPr/>
          <a:lstStyle/>
          <a:p>
            <a:pPr algn="ctr">
              <a:buNone/>
            </a:pPr>
            <a:endParaRPr lang="sr-Cyrl-CS" dirty="0" smtClean="0">
              <a:latin typeface="+mj-lt"/>
            </a:endParaRPr>
          </a:p>
          <a:p>
            <a:pPr algn="ctr">
              <a:buNone/>
            </a:pPr>
            <a:r>
              <a:rPr lang="sr-Cyrl-CS" dirty="0" smtClean="0">
                <a:latin typeface="+mj-lt"/>
              </a:rPr>
              <a:t>	</a:t>
            </a:r>
            <a:r>
              <a:rPr lang="sr-Cyrl-CS" sz="3200" dirty="0" smtClean="0">
                <a:latin typeface="+mj-lt"/>
              </a:rPr>
              <a:t>Из </a:t>
            </a:r>
            <a:r>
              <a:rPr lang="sr-Cyrl-CS" sz="3200" dirty="0" err="1" smtClean="0">
                <a:latin typeface="+mj-lt"/>
              </a:rPr>
              <a:t>предходне</a:t>
            </a:r>
            <a:r>
              <a:rPr lang="sr-Cyrl-CS" sz="3200" dirty="0" smtClean="0">
                <a:latin typeface="+mj-lt"/>
              </a:rPr>
              <a:t> табле (табела 2.2.1), уочили смо да је, од 10 експерименталних понављања, највећа разлика максималног и минималног дневног профита </a:t>
            </a:r>
            <a:r>
              <a:rPr lang="sr-Cyrl-CS" sz="3200" b="1" dirty="0" smtClean="0">
                <a:latin typeface="+mj-lt"/>
              </a:rPr>
              <a:t>127.10</a:t>
            </a:r>
            <a:endParaRPr lang="en-US" sz="3200" dirty="0" smtClean="0">
              <a:latin typeface="+mj-lt"/>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CS" sz="4800" dirty="0" smtClean="0"/>
              <a:t>Садржај пројектног задатка</a:t>
            </a:r>
            <a:endParaRPr lang="en-US" sz="4800" dirty="0"/>
          </a:p>
        </p:txBody>
      </p:sp>
      <p:sp>
        <p:nvSpPr>
          <p:cNvPr id="3" name="Content Placeholder 2"/>
          <p:cNvSpPr>
            <a:spLocks noGrp="1"/>
          </p:cNvSpPr>
          <p:nvPr>
            <p:ph idx="1"/>
          </p:nvPr>
        </p:nvSpPr>
        <p:spPr/>
        <p:txBody>
          <a:bodyPr>
            <a:normAutofit lnSpcReduction="10000"/>
          </a:bodyPr>
          <a:lstStyle/>
          <a:p>
            <a:endParaRPr lang="sr-Cyrl-CS" b="1" dirty="0" smtClean="0">
              <a:latin typeface="+mj-lt"/>
            </a:endParaRPr>
          </a:p>
          <a:p>
            <a:r>
              <a:rPr lang="sr-Cyrl-CS" b="1" dirty="0" smtClean="0">
                <a:latin typeface="+mj-lt"/>
              </a:rPr>
              <a:t>Задатак 1:</a:t>
            </a:r>
            <a:r>
              <a:rPr lang="sr-Cyrl-CS" dirty="0" smtClean="0">
                <a:latin typeface="+mj-lt"/>
              </a:rPr>
              <a:t> Симулација рада библиотеке</a:t>
            </a:r>
          </a:p>
          <a:p>
            <a:r>
              <a:rPr lang="sr-Cyrl-CS" b="1" dirty="0" smtClean="0">
                <a:latin typeface="+mj-lt"/>
              </a:rPr>
              <a:t>Задатак 2.1: </a:t>
            </a:r>
            <a:r>
              <a:rPr lang="sr-Cyrl-CS" dirty="0" smtClean="0">
                <a:latin typeface="+mj-lt"/>
              </a:rPr>
              <a:t>Симулација рада такси удружења</a:t>
            </a:r>
          </a:p>
          <a:p>
            <a:r>
              <a:rPr lang="sr-Cyrl-CS" b="1" dirty="0" smtClean="0">
                <a:latin typeface="+mj-lt"/>
              </a:rPr>
              <a:t>Задатак 2.2: </a:t>
            </a:r>
            <a:r>
              <a:rPr lang="sr-Cyrl-CS" dirty="0" smtClean="0">
                <a:latin typeface="+mj-lt"/>
              </a:rPr>
              <a:t>Инвертарски проблем дистрибутера новина</a:t>
            </a:r>
          </a:p>
          <a:p>
            <a:r>
              <a:rPr lang="sr-Cyrl-CS" b="1" dirty="0" smtClean="0">
                <a:latin typeface="+mj-lt"/>
              </a:rPr>
              <a:t>Задатак 2.3: </a:t>
            </a:r>
            <a:r>
              <a:rPr lang="sr-Cyrl-CS" dirty="0" smtClean="0">
                <a:latin typeface="+mj-lt"/>
              </a:rPr>
              <a:t>Проблем поузданости полисе замене робе</a:t>
            </a:r>
          </a:p>
          <a:p>
            <a:r>
              <a:rPr lang="sr-Cyrl-CS" b="1" dirty="0" smtClean="0">
                <a:latin typeface="+mj-lt"/>
              </a:rPr>
              <a:t>Задатак 3:</a:t>
            </a:r>
            <a:r>
              <a:rPr lang="sr-Cyrl-CS" dirty="0" smtClean="0">
                <a:latin typeface="+mj-lt"/>
              </a:rPr>
              <a:t> Симулација технолошког система</a:t>
            </a:r>
          </a:p>
          <a:p>
            <a:r>
              <a:rPr lang="sr-Cyrl-CS" b="1" dirty="0" smtClean="0">
                <a:latin typeface="+mj-lt"/>
              </a:rPr>
              <a:t>Задатак 3.1: </a:t>
            </a:r>
            <a:r>
              <a:rPr lang="sr-Cyrl-CS" dirty="0" smtClean="0">
                <a:latin typeface="+mj-lt"/>
              </a:rPr>
              <a:t>Технолошки систем 3.2</a:t>
            </a:r>
          </a:p>
          <a:p>
            <a:r>
              <a:rPr lang="sr-Cyrl-CS" b="1" dirty="0" smtClean="0">
                <a:latin typeface="+mj-lt"/>
              </a:rPr>
              <a:t>Задатак 3.2: </a:t>
            </a:r>
            <a:r>
              <a:rPr lang="sr-Cyrl-CS" dirty="0" smtClean="0">
                <a:latin typeface="+mj-lt"/>
              </a:rPr>
              <a:t>Технолошки систем 3.4</a:t>
            </a:r>
            <a:endParaRPr lang="en-US"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x-none" dirty="0" smtClean="0"/>
              <a:t>Задатак 2.3: </a:t>
            </a:r>
            <a:r>
              <a:rPr lang="sr-Cyrl-CS" dirty="0" smtClean="0"/>
              <a:t>Проблем поузданости полисе замене робе</a:t>
            </a:r>
            <a:endParaRPr lang="en-US" dirty="0"/>
          </a:p>
        </p:txBody>
      </p:sp>
      <p:sp>
        <p:nvSpPr>
          <p:cNvPr id="3" name="Content Placeholder 2"/>
          <p:cNvSpPr>
            <a:spLocks noGrp="1"/>
          </p:cNvSpPr>
          <p:nvPr>
            <p:ph idx="1"/>
          </p:nvPr>
        </p:nvSpPr>
        <p:spPr/>
        <p:txBody>
          <a:bodyPr>
            <a:normAutofit/>
          </a:bodyPr>
          <a:lstStyle/>
          <a:p>
            <a:r>
              <a:rPr lang="x-none" sz="2800" dirty="0" smtClean="0">
                <a:latin typeface="+mj-lt"/>
              </a:rPr>
              <a:t>Пример у коме радимо задатак (</a:t>
            </a:r>
            <a:r>
              <a:rPr lang="en-US" sz="2800" i="1" dirty="0" smtClean="0">
                <a:latin typeface="+mj-lt"/>
              </a:rPr>
              <a:t>Example 2.</a:t>
            </a:r>
            <a:r>
              <a:rPr lang="x-none" sz="2800" i="1" dirty="0" smtClean="0">
                <a:latin typeface="+mj-lt"/>
              </a:rPr>
              <a:t>5Р</a:t>
            </a:r>
            <a:r>
              <a:rPr lang="en-US" sz="2800" i="1" dirty="0" smtClean="0">
                <a:latin typeface="+mj-lt"/>
              </a:rPr>
              <a:t>.</a:t>
            </a:r>
            <a:r>
              <a:rPr lang="en-US" sz="2800" i="1" dirty="0" err="1" smtClean="0">
                <a:latin typeface="+mj-lt"/>
              </a:rPr>
              <a:t>xls</a:t>
            </a:r>
            <a:r>
              <a:rPr lang="en-US" sz="2800" dirty="0" smtClean="0">
                <a:latin typeface="+mj-lt"/>
              </a:rPr>
              <a:t>.</a:t>
            </a:r>
            <a:r>
              <a:rPr lang="x-none" sz="2800" dirty="0" smtClean="0">
                <a:latin typeface="+mj-lt"/>
              </a:rPr>
              <a:t>)</a:t>
            </a:r>
          </a:p>
          <a:p>
            <a:r>
              <a:rPr lang="x-none" sz="2800" dirty="0" smtClean="0">
                <a:latin typeface="+mj-lt"/>
              </a:rPr>
              <a:t>Први случај (40 понављања)</a:t>
            </a:r>
          </a:p>
          <a:p>
            <a:r>
              <a:rPr lang="x-none" sz="2800" dirty="0" smtClean="0">
                <a:latin typeface="+mj-lt"/>
              </a:rPr>
              <a:t>Табела износа за први случај    (40 понављања)</a:t>
            </a:r>
          </a:p>
          <a:p>
            <a:r>
              <a:rPr lang="x-none" sz="2800" dirty="0" smtClean="0">
                <a:latin typeface="+mj-lt"/>
              </a:rPr>
              <a:t>Други случај (400 понављања)</a:t>
            </a:r>
          </a:p>
          <a:p>
            <a:r>
              <a:rPr lang="x-none" sz="2800" dirty="0" smtClean="0">
                <a:latin typeface="+mj-lt"/>
              </a:rPr>
              <a:t>Табела износа за други случај (400 понављања)</a:t>
            </a:r>
          </a:p>
          <a:p>
            <a:r>
              <a:rPr lang="x-none" sz="2800" dirty="0" smtClean="0">
                <a:latin typeface="+mj-lt"/>
              </a:rPr>
              <a:t>Закључак</a:t>
            </a:r>
            <a:endParaRPr lang="en-US" sz="2800"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Е</a:t>
            </a:r>
            <a:r>
              <a:rPr lang="en-US" dirty="0" err="1" smtClean="0"/>
              <a:t>xample</a:t>
            </a:r>
            <a:r>
              <a:rPr lang="en-US" dirty="0" smtClean="0"/>
              <a:t> 2.</a:t>
            </a:r>
            <a:r>
              <a:rPr lang="x-none" dirty="0" smtClean="0"/>
              <a:t>5Р</a:t>
            </a:r>
            <a:r>
              <a:rPr lang="en-US" dirty="0" smtClean="0"/>
              <a:t>.</a:t>
            </a:r>
            <a:r>
              <a:rPr lang="en-US" dirty="0" err="1" smtClean="0"/>
              <a:t>xls</a:t>
            </a:r>
            <a:endParaRPr lang="en-US" dirty="0"/>
          </a:p>
        </p:txBody>
      </p:sp>
      <p:sp>
        <p:nvSpPr>
          <p:cNvPr id="3" name="Content Placeholder 2"/>
          <p:cNvSpPr>
            <a:spLocks noGrp="1"/>
          </p:cNvSpPr>
          <p:nvPr>
            <p:ph sz="half" idx="1"/>
          </p:nvPr>
        </p:nvSpPr>
        <p:spPr/>
        <p:txBody>
          <a:bodyPr>
            <a:normAutofit lnSpcReduction="10000"/>
          </a:bodyPr>
          <a:lstStyle/>
          <a:p>
            <a:r>
              <a:rPr lang="sr-Cyrl-CS" dirty="0" smtClean="0">
                <a:latin typeface="+mj-lt"/>
              </a:rPr>
              <a:t>Користећи добијени пример </a:t>
            </a:r>
            <a:r>
              <a:rPr lang="en-US" dirty="0" smtClean="0">
                <a:latin typeface="+mj-lt"/>
              </a:rPr>
              <a:t>“</a:t>
            </a:r>
            <a:r>
              <a:rPr lang="en-US" i="1" dirty="0" smtClean="0">
                <a:latin typeface="+mj-lt"/>
              </a:rPr>
              <a:t>Example 2.</a:t>
            </a:r>
            <a:r>
              <a:rPr lang="sr-Cyrl-CS" i="1" dirty="0" smtClean="0">
                <a:latin typeface="+mj-lt"/>
              </a:rPr>
              <a:t>5Р</a:t>
            </a:r>
            <a:r>
              <a:rPr lang="en-US" i="1" dirty="0" smtClean="0">
                <a:latin typeface="+mj-lt"/>
              </a:rPr>
              <a:t>.</a:t>
            </a:r>
            <a:r>
              <a:rPr lang="en-US" i="1" dirty="0" err="1" smtClean="0">
                <a:latin typeface="+mj-lt"/>
              </a:rPr>
              <a:t>xls</a:t>
            </a:r>
            <a:r>
              <a:rPr lang="en-US" dirty="0" smtClean="0">
                <a:latin typeface="+mj-lt"/>
              </a:rPr>
              <a:t>.”</a:t>
            </a:r>
            <a:r>
              <a:rPr lang="sr-Cyrl-CS" dirty="0" smtClean="0">
                <a:latin typeface="+mj-lt"/>
              </a:rPr>
              <a:t>, наш задатак је да спроведемо дати експеримент за два случаја: први случај са 40 понављања, а други случај са 400 понављања. Код оба случаја, треба покренути експеримент по 10 пута.</a:t>
            </a:r>
            <a:endParaRPr lang="en-US" dirty="0" smtClean="0">
              <a:latin typeface="+mj-lt"/>
            </a:endParaRPr>
          </a:p>
          <a:p>
            <a:endParaRPr lang="en-US" dirty="0"/>
          </a:p>
        </p:txBody>
      </p:sp>
      <p:pic>
        <p:nvPicPr>
          <p:cNvPr id="7" name="Content Placeholder 6" descr="Capture2.PNG"/>
          <p:cNvPicPr>
            <a:picLocks noGrp="1" noChangeAspect="1"/>
          </p:cNvPicPr>
          <p:nvPr>
            <p:ph sz="half" idx="2"/>
          </p:nvPr>
        </p:nvPicPr>
        <p:blipFill>
          <a:blip r:embed="rId2"/>
          <a:stretch>
            <a:fillRect/>
          </a:stretch>
        </p:blipFill>
        <p:spPr>
          <a:xfrm>
            <a:off x="4572000" y="2057400"/>
            <a:ext cx="4343400" cy="3733800"/>
          </a:xfrm>
        </p:spPr>
      </p:pic>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x-none" dirty="0" smtClean="0"/>
              <a:t>Први случај (40 понављања)</a:t>
            </a:r>
            <a:endParaRPr lang="en-US" dirty="0"/>
          </a:p>
        </p:txBody>
      </p:sp>
      <p:sp>
        <p:nvSpPr>
          <p:cNvPr id="3" name="Content Placeholder 2"/>
          <p:cNvSpPr>
            <a:spLocks noGrp="1"/>
          </p:cNvSpPr>
          <p:nvPr>
            <p:ph sz="half" idx="1"/>
          </p:nvPr>
        </p:nvSpPr>
        <p:spPr/>
        <p:txBody>
          <a:bodyPr>
            <a:normAutofit/>
          </a:bodyPr>
          <a:lstStyle/>
          <a:p>
            <a:r>
              <a:rPr lang="sr-Cyrl-CS" dirty="0" smtClean="0">
                <a:latin typeface="+mj-lt"/>
              </a:rPr>
              <a:t>Први случај решавамо тако што променимо број понављања у пољу С3 на 40 (види слику). Затим покрећемо експеримент 10 пута (</a:t>
            </a:r>
            <a:r>
              <a:rPr lang="sr-Cyrl-CS" dirty="0" err="1" smtClean="0">
                <a:latin typeface="+mj-lt"/>
              </a:rPr>
              <a:t>Run</a:t>
            </a:r>
            <a:r>
              <a:rPr lang="sr-Cyrl-CS" dirty="0" smtClean="0">
                <a:latin typeface="+mj-lt"/>
              </a:rPr>
              <a:t> </a:t>
            </a:r>
            <a:r>
              <a:rPr lang="sr-Cyrl-CS" dirty="0" err="1" smtClean="0">
                <a:latin typeface="+mj-lt"/>
              </a:rPr>
              <a:t>Experiment</a:t>
            </a:r>
            <a:r>
              <a:rPr lang="sr-Cyrl-CS" dirty="0" smtClean="0">
                <a:latin typeface="+mj-lt"/>
              </a:rPr>
              <a:t>) и ишчитавамо добијене минималне и максималне вредности.</a:t>
            </a:r>
            <a:endParaRPr lang="en-US" dirty="0">
              <a:latin typeface="+mj-lt"/>
            </a:endParaRPr>
          </a:p>
        </p:txBody>
      </p:sp>
      <p:pic>
        <p:nvPicPr>
          <p:cNvPr id="5" name="Content Placeholder 4" descr="Capture1.PNG"/>
          <p:cNvPicPr>
            <a:picLocks noGrp="1" noChangeAspect="1"/>
          </p:cNvPicPr>
          <p:nvPr>
            <p:ph sz="half" idx="2"/>
          </p:nvPr>
        </p:nvPicPr>
        <p:blipFill>
          <a:blip r:embed="rId2"/>
          <a:stretch>
            <a:fillRect/>
          </a:stretch>
        </p:blipFill>
        <p:spPr>
          <a:xfrm>
            <a:off x="4419600" y="2133600"/>
            <a:ext cx="4419600" cy="3733800"/>
          </a:xfrm>
        </p:spPr>
      </p:pic>
      <p:sp>
        <p:nvSpPr>
          <p:cNvPr id="6" name="Slide Number Placeholder 5"/>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dirty="0" smtClean="0"/>
              <a:t>Табела износа за први случај    (40 понављања)</a:t>
            </a:r>
            <a:endParaRPr lang="en-US" dirty="0"/>
          </a:p>
        </p:txBody>
      </p:sp>
      <p:sp>
        <p:nvSpPr>
          <p:cNvPr id="3" name="Content Placeholder 2"/>
          <p:cNvSpPr>
            <a:spLocks noGrp="1"/>
          </p:cNvSpPr>
          <p:nvPr>
            <p:ph sz="half" idx="1"/>
          </p:nvPr>
        </p:nvSpPr>
        <p:spPr/>
        <p:txBody>
          <a:bodyPr>
            <a:normAutofit/>
          </a:bodyPr>
          <a:lstStyle/>
          <a:p>
            <a:r>
              <a:rPr lang="x-none" sz="2800" dirty="0" smtClean="0">
                <a:latin typeface="+mj-lt"/>
              </a:rPr>
              <a:t>Након покретања експеримента 10 пута, добијамо следећу табелу из које закључујемо да је средња вредност разлике максималног и минималног износа за први случај </a:t>
            </a:r>
            <a:r>
              <a:rPr lang="sr-Cyrl-CS" sz="2800" b="1" dirty="0" smtClean="0">
                <a:latin typeface="+mj-lt"/>
              </a:rPr>
              <a:t>226,23</a:t>
            </a:r>
            <a:endParaRPr lang="x-none" sz="2800" dirty="0" smtClean="0">
              <a:latin typeface="+mj-lt"/>
            </a:endParaRPr>
          </a:p>
          <a:p>
            <a:endParaRPr lang="en-US" dirty="0"/>
          </a:p>
        </p:txBody>
      </p:sp>
      <p:graphicFrame>
        <p:nvGraphicFramePr>
          <p:cNvPr id="5" name="Content Placeholder 4"/>
          <p:cNvGraphicFramePr>
            <a:graphicFrameLocks noGrp="1"/>
          </p:cNvGraphicFramePr>
          <p:nvPr>
            <p:ph sz="half" idx="2"/>
          </p:nvPr>
        </p:nvGraphicFramePr>
        <p:xfrm>
          <a:off x="4495800" y="1600200"/>
          <a:ext cx="4267200" cy="5049520"/>
        </p:xfrm>
        <a:graphic>
          <a:graphicData uri="http://schemas.openxmlformats.org/drawingml/2006/table">
            <a:tbl>
              <a:tblPr firstRow="1" bandRow="1">
                <a:tableStyleId>{5C22544A-7EE6-4342-B048-85BDC9FD1C3A}</a:tableStyleId>
              </a:tblPr>
              <a:tblGrid>
                <a:gridCol w="1066800"/>
                <a:gridCol w="1066800"/>
                <a:gridCol w="1066800"/>
                <a:gridCol w="1066800"/>
              </a:tblGrid>
              <a:tr h="370840">
                <a:tc gridSpan="4">
                  <a:txBody>
                    <a:bodyPr/>
                    <a:lstStyle/>
                    <a:p>
                      <a:pPr algn="ctr">
                        <a:spcAft>
                          <a:spcPts val="0"/>
                        </a:spcAft>
                        <a:tabLst>
                          <a:tab pos="2743200" algn="ctr"/>
                          <a:tab pos="5486400" algn="r"/>
                        </a:tabLst>
                      </a:pPr>
                      <a:r>
                        <a:rPr lang="sr-Cyrl-CS" sz="1400" i="0" dirty="0">
                          <a:latin typeface="Arial"/>
                          <a:ea typeface="Times New Roman"/>
                          <a:cs typeface="Times New Roman"/>
                        </a:rPr>
                        <a:t>Табела 2.3.1: Тотални износ по 10,000 </a:t>
                      </a:r>
                      <a:r>
                        <a:rPr lang="sr-Cyrl-CS" sz="1400" i="0" dirty="0" smtClean="0">
                          <a:latin typeface="Arial"/>
                          <a:ea typeface="Times New Roman"/>
                          <a:cs typeface="Times New Roman"/>
                        </a:rPr>
                        <a:t>сати </a:t>
                      </a:r>
                      <a:r>
                        <a:rPr lang="sr-Cyrl-CS" sz="1400" i="0" baseline="0" dirty="0" smtClean="0">
                          <a:latin typeface="Arial"/>
                          <a:ea typeface="Times New Roman"/>
                          <a:cs typeface="Times New Roman"/>
                        </a:rPr>
                        <a:t>                </a:t>
                      </a:r>
                      <a:r>
                        <a:rPr lang="sr-Cyrl-CS" sz="1400" i="0" dirty="0" smtClean="0">
                          <a:latin typeface="Arial"/>
                          <a:ea typeface="Times New Roman"/>
                          <a:cs typeface="Times New Roman"/>
                        </a:rPr>
                        <a:t>(</a:t>
                      </a:r>
                      <a:r>
                        <a:rPr lang="sr-Cyrl-CS" sz="1400" i="0" dirty="0">
                          <a:latin typeface="Arial"/>
                          <a:ea typeface="Times New Roman"/>
                          <a:cs typeface="Times New Roman"/>
                        </a:rPr>
                        <a:t>40 понављања)</a:t>
                      </a:r>
                      <a:endParaRPr lang="en-US" sz="1400" i="0" dirty="0">
                        <a:latin typeface="Arial"/>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spcAft>
                          <a:spcPts val="0"/>
                        </a:spcAft>
                        <a:tabLst>
                          <a:tab pos="2743200" algn="ctr"/>
                          <a:tab pos="5486400" algn="r"/>
                        </a:tabLst>
                      </a:pPr>
                      <a:r>
                        <a:rPr lang="sr-Cyrl-CS" sz="1200">
                          <a:latin typeface="Arial"/>
                          <a:ea typeface="Times New Roman"/>
                          <a:cs typeface="Times New Roman"/>
                        </a:rPr>
                        <a:t>Експеримент</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Минимални износ</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Максимални износ</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Разлика максималног и минималног износа</a:t>
                      </a:r>
                      <a:endParaRPr lang="en-US" sz="1100">
                        <a:latin typeface="Arial"/>
                        <a:ea typeface="Times New Roman"/>
                        <a:cs typeface="Times New Roman"/>
                      </a:endParaRPr>
                    </a:p>
                  </a:txBody>
                  <a:tcPr marL="68580" marR="68580" marT="0" marB="0" anchor="ctr"/>
                </a:tc>
              </a:tr>
              <a:tr h="370840">
                <a:tc>
                  <a:txBody>
                    <a:bodyPr/>
                    <a:lstStyle/>
                    <a:p>
                      <a:pPr algn="ctr">
                        <a:spcAft>
                          <a:spcPts val="0"/>
                        </a:spcAft>
                        <a:tabLst>
                          <a:tab pos="2743200" algn="ctr"/>
                          <a:tab pos="5486400" algn="r"/>
                        </a:tabLst>
                      </a:pPr>
                      <a:r>
                        <a:rPr lang="sr-Cyrl-CS" sz="1200">
                          <a:latin typeface="Arial"/>
                          <a:ea typeface="Times New Roman"/>
                          <a:cs typeface="Times New Roman"/>
                        </a:rPr>
                        <a:t>1</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1.609,26</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1.825,30</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216,04</a:t>
                      </a:r>
                      <a:endParaRPr lang="en-US" sz="1100">
                        <a:latin typeface="Arial"/>
                        <a:ea typeface="Times New Roman"/>
                        <a:cs typeface="Times New Roman"/>
                      </a:endParaRPr>
                    </a:p>
                  </a:txBody>
                  <a:tcPr marL="68580" marR="68580" marT="0" marB="0" anchor="ctr"/>
                </a:tc>
              </a:tr>
              <a:tr h="370840">
                <a:tc>
                  <a:txBody>
                    <a:bodyPr/>
                    <a:lstStyle/>
                    <a:p>
                      <a:pPr algn="ctr">
                        <a:spcAft>
                          <a:spcPts val="0"/>
                        </a:spcAft>
                        <a:tabLst>
                          <a:tab pos="2743200" algn="ctr"/>
                          <a:tab pos="5486400" algn="r"/>
                        </a:tabLst>
                      </a:pPr>
                      <a:r>
                        <a:rPr lang="sr-Cyrl-CS" sz="1200">
                          <a:latin typeface="Arial"/>
                          <a:ea typeface="Times New Roman"/>
                          <a:cs typeface="Times New Roman"/>
                        </a:rPr>
                        <a:t>2</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1.600,73</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1.857,72</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256,99</a:t>
                      </a:r>
                      <a:endParaRPr lang="en-US" sz="1100">
                        <a:latin typeface="Arial"/>
                        <a:ea typeface="Times New Roman"/>
                        <a:cs typeface="Times New Roman"/>
                      </a:endParaRPr>
                    </a:p>
                  </a:txBody>
                  <a:tcPr marL="68580" marR="68580" marT="0" marB="0" anchor="ctr"/>
                </a:tc>
              </a:tr>
              <a:tr h="370840">
                <a:tc>
                  <a:txBody>
                    <a:bodyPr/>
                    <a:lstStyle/>
                    <a:p>
                      <a:pPr algn="ctr">
                        <a:spcAft>
                          <a:spcPts val="0"/>
                        </a:spcAft>
                        <a:tabLst>
                          <a:tab pos="2743200" algn="ctr"/>
                          <a:tab pos="5486400" algn="r"/>
                        </a:tabLst>
                      </a:pPr>
                      <a:r>
                        <a:rPr lang="sr-Cyrl-CS" sz="1200">
                          <a:latin typeface="Arial"/>
                          <a:ea typeface="Times New Roman"/>
                          <a:cs typeface="Times New Roman"/>
                        </a:rPr>
                        <a:t>3</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1.637,36</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1.881,99</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244,63</a:t>
                      </a:r>
                      <a:endParaRPr lang="en-US" sz="1100">
                        <a:latin typeface="Arial"/>
                        <a:ea typeface="Times New Roman"/>
                        <a:cs typeface="Times New Roman"/>
                      </a:endParaRPr>
                    </a:p>
                  </a:txBody>
                  <a:tcPr marL="68580" marR="68580" marT="0" marB="0" anchor="ctr"/>
                </a:tc>
              </a:tr>
              <a:tr h="370840">
                <a:tc>
                  <a:txBody>
                    <a:bodyPr/>
                    <a:lstStyle/>
                    <a:p>
                      <a:pPr algn="ctr">
                        <a:spcAft>
                          <a:spcPts val="0"/>
                        </a:spcAft>
                        <a:tabLst>
                          <a:tab pos="2743200" algn="ctr"/>
                          <a:tab pos="5486400" algn="r"/>
                        </a:tabLst>
                      </a:pPr>
                      <a:r>
                        <a:rPr lang="sr-Cyrl-CS" sz="1200">
                          <a:latin typeface="Arial"/>
                          <a:ea typeface="Times New Roman"/>
                          <a:cs typeface="Times New Roman"/>
                        </a:rPr>
                        <a:t>4</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1.601,09</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1.825,30</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224,21</a:t>
                      </a:r>
                      <a:endParaRPr lang="en-US" sz="1100">
                        <a:latin typeface="Arial"/>
                        <a:ea typeface="Times New Roman"/>
                        <a:cs typeface="Times New Roman"/>
                      </a:endParaRPr>
                    </a:p>
                  </a:txBody>
                  <a:tcPr marL="68580" marR="68580" marT="0" marB="0" anchor="ctr"/>
                </a:tc>
              </a:tr>
              <a:tr h="370840">
                <a:tc>
                  <a:txBody>
                    <a:bodyPr/>
                    <a:lstStyle/>
                    <a:p>
                      <a:pPr algn="ctr">
                        <a:spcAft>
                          <a:spcPts val="0"/>
                        </a:spcAft>
                        <a:tabLst>
                          <a:tab pos="2743200" algn="ctr"/>
                          <a:tab pos="5486400" algn="r"/>
                        </a:tabLst>
                      </a:pPr>
                      <a:r>
                        <a:rPr lang="sr-Cyrl-CS" sz="1200">
                          <a:latin typeface="Arial"/>
                          <a:ea typeface="Times New Roman"/>
                          <a:cs typeface="Times New Roman"/>
                        </a:rPr>
                        <a:t>5</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1.592,39</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1.807,77</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215,38</a:t>
                      </a:r>
                      <a:endParaRPr lang="en-US" sz="1100">
                        <a:latin typeface="Arial"/>
                        <a:ea typeface="Times New Roman"/>
                        <a:cs typeface="Times New Roman"/>
                      </a:endParaRPr>
                    </a:p>
                  </a:txBody>
                  <a:tcPr marL="68580" marR="68580" marT="0" marB="0" anchor="ctr"/>
                </a:tc>
              </a:tr>
              <a:tr h="370840">
                <a:tc>
                  <a:txBody>
                    <a:bodyPr/>
                    <a:lstStyle/>
                    <a:p>
                      <a:pPr algn="ctr">
                        <a:spcAft>
                          <a:spcPts val="0"/>
                        </a:spcAft>
                        <a:tabLst>
                          <a:tab pos="2743200" algn="ctr"/>
                          <a:tab pos="5486400" algn="r"/>
                        </a:tabLst>
                      </a:pPr>
                      <a:r>
                        <a:rPr lang="sr-Cyrl-CS" sz="1200">
                          <a:latin typeface="Arial"/>
                          <a:ea typeface="Times New Roman"/>
                          <a:cs typeface="Times New Roman"/>
                        </a:rPr>
                        <a:t>6</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1.636,53</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1.806,06</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169,53</a:t>
                      </a:r>
                      <a:endParaRPr lang="en-US" sz="1100">
                        <a:latin typeface="Arial"/>
                        <a:ea typeface="Times New Roman"/>
                        <a:cs typeface="Times New Roman"/>
                      </a:endParaRPr>
                    </a:p>
                  </a:txBody>
                  <a:tcPr marL="68580" marR="68580" marT="0" marB="0" anchor="ctr"/>
                </a:tc>
              </a:tr>
              <a:tr h="370840">
                <a:tc>
                  <a:txBody>
                    <a:bodyPr/>
                    <a:lstStyle/>
                    <a:p>
                      <a:pPr algn="ctr">
                        <a:spcAft>
                          <a:spcPts val="0"/>
                        </a:spcAft>
                        <a:tabLst>
                          <a:tab pos="2743200" algn="ctr"/>
                          <a:tab pos="5486400" algn="r"/>
                        </a:tabLst>
                      </a:pPr>
                      <a:r>
                        <a:rPr lang="sr-Cyrl-CS" sz="1200">
                          <a:latin typeface="Arial"/>
                          <a:ea typeface="Times New Roman"/>
                          <a:cs typeface="Times New Roman"/>
                        </a:rPr>
                        <a:t>7</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1.618,52</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1.839,51</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220,99</a:t>
                      </a:r>
                      <a:endParaRPr lang="en-US" sz="1100">
                        <a:latin typeface="Arial"/>
                        <a:ea typeface="Times New Roman"/>
                        <a:cs typeface="Times New Roman"/>
                      </a:endParaRPr>
                    </a:p>
                  </a:txBody>
                  <a:tcPr marL="68580" marR="68580" marT="0" marB="0" anchor="ctr"/>
                </a:tc>
              </a:tr>
              <a:tr h="370840">
                <a:tc>
                  <a:txBody>
                    <a:bodyPr/>
                    <a:lstStyle/>
                    <a:p>
                      <a:pPr algn="ctr">
                        <a:spcAft>
                          <a:spcPts val="0"/>
                        </a:spcAft>
                        <a:tabLst>
                          <a:tab pos="2743200" algn="ctr"/>
                          <a:tab pos="5486400" algn="r"/>
                        </a:tabLst>
                      </a:pPr>
                      <a:r>
                        <a:rPr lang="sr-Cyrl-CS" sz="1200">
                          <a:latin typeface="Arial"/>
                          <a:ea typeface="Times New Roman"/>
                          <a:cs typeface="Times New Roman"/>
                        </a:rPr>
                        <a:t>8</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1.628,42</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1.880,66</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252,24</a:t>
                      </a:r>
                      <a:endParaRPr lang="en-US" sz="1100">
                        <a:latin typeface="Arial"/>
                        <a:ea typeface="Times New Roman"/>
                        <a:cs typeface="Times New Roman"/>
                      </a:endParaRPr>
                    </a:p>
                  </a:txBody>
                  <a:tcPr marL="68580" marR="68580" marT="0" marB="0" anchor="ctr"/>
                </a:tc>
              </a:tr>
              <a:tr h="370840">
                <a:tc>
                  <a:txBody>
                    <a:bodyPr/>
                    <a:lstStyle/>
                    <a:p>
                      <a:pPr algn="ctr">
                        <a:spcAft>
                          <a:spcPts val="0"/>
                        </a:spcAft>
                        <a:tabLst>
                          <a:tab pos="2743200" algn="ctr"/>
                          <a:tab pos="5486400" algn="r"/>
                        </a:tabLst>
                      </a:pPr>
                      <a:r>
                        <a:rPr lang="sr-Cyrl-CS" sz="1200">
                          <a:latin typeface="Arial"/>
                          <a:ea typeface="Times New Roman"/>
                          <a:cs typeface="Times New Roman"/>
                        </a:rPr>
                        <a:t>9</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1.628,83</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1.823,41</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194,58</a:t>
                      </a:r>
                      <a:endParaRPr lang="en-US" sz="1100">
                        <a:latin typeface="Arial"/>
                        <a:ea typeface="Times New Roman"/>
                        <a:cs typeface="Times New Roman"/>
                      </a:endParaRPr>
                    </a:p>
                  </a:txBody>
                  <a:tcPr marL="68580" marR="68580" marT="0" marB="0" anchor="ctr"/>
                </a:tc>
              </a:tr>
              <a:tr h="370840">
                <a:tc>
                  <a:txBody>
                    <a:bodyPr/>
                    <a:lstStyle/>
                    <a:p>
                      <a:pPr algn="ctr">
                        <a:spcAft>
                          <a:spcPts val="0"/>
                        </a:spcAft>
                        <a:tabLst>
                          <a:tab pos="2743200" algn="ctr"/>
                          <a:tab pos="5486400" algn="r"/>
                        </a:tabLst>
                      </a:pPr>
                      <a:r>
                        <a:rPr lang="sr-Cyrl-CS" sz="1200">
                          <a:latin typeface="Arial"/>
                          <a:ea typeface="Times New Roman"/>
                          <a:cs typeface="Times New Roman"/>
                        </a:rPr>
                        <a:t>10</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1.558,51</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1.826,26</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dirty="0">
                          <a:latin typeface="Arial"/>
                          <a:ea typeface="Times New Roman"/>
                          <a:cs typeface="Times New Roman"/>
                        </a:rPr>
                        <a:t>267,75</a:t>
                      </a:r>
                      <a:endParaRPr lang="en-US" sz="1100" dirty="0">
                        <a:latin typeface="Arial"/>
                        <a:ea typeface="Times New Roman"/>
                        <a:cs typeface="Times New Roman"/>
                      </a:endParaRPr>
                    </a:p>
                  </a:txBody>
                  <a:tcPr marL="68580" marR="68580" marT="0" marB="0" anchor="ct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x-none" dirty="0" smtClean="0"/>
              <a:t>Други случај (400 понављања)</a:t>
            </a:r>
            <a:endParaRPr lang="en-US" dirty="0"/>
          </a:p>
        </p:txBody>
      </p:sp>
      <p:sp>
        <p:nvSpPr>
          <p:cNvPr id="3" name="Content Placeholder 2"/>
          <p:cNvSpPr>
            <a:spLocks noGrp="1"/>
          </p:cNvSpPr>
          <p:nvPr>
            <p:ph sz="half" idx="1"/>
          </p:nvPr>
        </p:nvSpPr>
        <p:spPr/>
        <p:txBody>
          <a:bodyPr>
            <a:normAutofit/>
          </a:bodyPr>
          <a:lstStyle/>
          <a:p>
            <a:r>
              <a:rPr lang="sr-Cyrl-CS" sz="2800" dirty="0" smtClean="0">
                <a:latin typeface="+mj-lt"/>
              </a:rPr>
              <a:t>Након што променимо вредност поља С3 са 40 на 400 (види слику), опет покрећемо исти експеримент 10 пута.</a:t>
            </a:r>
            <a:endParaRPr lang="en-US" sz="2800" dirty="0">
              <a:latin typeface="+mj-lt"/>
            </a:endParaRPr>
          </a:p>
        </p:txBody>
      </p:sp>
      <p:pic>
        <p:nvPicPr>
          <p:cNvPr id="5" name="Content Placeholder 4" descr="Capture3.PNG"/>
          <p:cNvPicPr>
            <a:picLocks noGrp="1" noChangeAspect="1"/>
          </p:cNvPicPr>
          <p:nvPr>
            <p:ph sz="half" idx="2"/>
          </p:nvPr>
        </p:nvPicPr>
        <p:blipFill>
          <a:blip r:embed="rId2"/>
          <a:stretch>
            <a:fillRect/>
          </a:stretch>
        </p:blipFill>
        <p:spPr>
          <a:xfrm>
            <a:off x="4572000" y="2133600"/>
            <a:ext cx="4191000" cy="3429000"/>
          </a:xfrm>
        </p:spPr>
      </p:pic>
      <p:sp>
        <p:nvSpPr>
          <p:cNvPr id="6" name="Slide Number Placeholder 5"/>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dirty="0" smtClean="0"/>
              <a:t>Табела износа за други случај    (400 понављања)</a:t>
            </a:r>
            <a:endParaRPr lang="en-US" dirty="0"/>
          </a:p>
        </p:txBody>
      </p:sp>
      <p:sp>
        <p:nvSpPr>
          <p:cNvPr id="3" name="Content Placeholder 2"/>
          <p:cNvSpPr>
            <a:spLocks noGrp="1"/>
          </p:cNvSpPr>
          <p:nvPr>
            <p:ph sz="half" idx="1"/>
          </p:nvPr>
        </p:nvSpPr>
        <p:spPr/>
        <p:txBody>
          <a:bodyPr>
            <a:normAutofit/>
          </a:bodyPr>
          <a:lstStyle/>
          <a:p>
            <a:r>
              <a:rPr lang="x-none" sz="2800" dirty="0" smtClean="0">
                <a:latin typeface="+mj-lt"/>
              </a:rPr>
              <a:t>Након покретања експеримента 10 пута, добијамо следећу табелу из које закључујемо да је средња вредност разлике максималног и минималног износа за други сличај </a:t>
            </a:r>
            <a:r>
              <a:rPr lang="sr-Cyrl-CS" sz="2800" b="1" dirty="0" smtClean="0">
                <a:latin typeface="+mj-lt"/>
              </a:rPr>
              <a:t>324,18</a:t>
            </a:r>
            <a:endParaRPr lang="x-none" sz="2800" dirty="0" smtClean="0">
              <a:latin typeface="+mj-lt"/>
            </a:endParaRPr>
          </a:p>
          <a:p>
            <a:endParaRPr lang="en-US" dirty="0"/>
          </a:p>
        </p:txBody>
      </p:sp>
      <p:graphicFrame>
        <p:nvGraphicFramePr>
          <p:cNvPr id="5" name="Content Placeholder 4"/>
          <p:cNvGraphicFramePr>
            <a:graphicFrameLocks noGrp="1"/>
          </p:cNvGraphicFramePr>
          <p:nvPr>
            <p:ph sz="half" idx="2"/>
          </p:nvPr>
        </p:nvGraphicFramePr>
        <p:xfrm>
          <a:off x="4495800" y="1600200"/>
          <a:ext cx="4267200" cy="5049520"/>
        </p:xfrm>
        <a:graphic>
          <a:graphicData uri="http://schemas.openxmlformats.org/drawingml/2006/table">
            <a:tbl>
              <a:tblPr firstRow="1" bandRow="1">
                <a:tableStyleId>{5C22544A-7EE6-4342-B048-85BDC9FD1C3A}</a:tableStyleId>
              </a:tblPr>
              <a:tblGrid>
                <a:gridCol w="1066800"/>
                <a:gridCol w="1066800"/>
                <a:gridCol w="1066800"/>
                <a:gridCol w="1066800"/>
              </a:tblGrid>
              <a:tr h="370840">
                <a:tc gridSpan="4">
                  <a:txBody>
                    <a:bodyPr/>
                    <a:lstStyle/>
                    <a:p>
                      <a:pPr algn="ctr">
                        <a:spcAft>
                          <a:spcPts val="0"/>
                        </a:spcAft>
                        <a:tabLst>
                          <a:tab pos="2743200" algn="ctr"/>
                          <a:tab pos="5486400" algn="r"/>
                        </a:tabLst>
                      </a:pPr>
                      <a:r>
                        <a:rPr lang="sr-Cyrl-CS" sz="1400" i="0" dirty="0">
                          <a:latin typeface="Arial"/>
                          <a:ea typeface="Times New Roman"/>
                          <a:cs typeface="Times New Roman"/>
                        </a:rPr>
                        <a:t>Табела </a:t>
                      </a:r>
                      <a:r>
                        <a:rPr lang="sr-Cyrl-CS" sz="1400" i="0" dirty="0" smtClean="0">
                          <a:latin typeface="Arial"/>
                          <a:ea typeface="Times New Roman"/>
                          <a:cs typeface="Times New Roman"/>
                        </a:rPr>
                        <a:t>2.3.2: </a:t>
                      </a:r>
                      <a:r>
                        <a:rPr lang="sr-Cyrl-CS" sz="1400" i="0" dirty="0">
                          <a:latin typeface="Arial"/>
                          <a:ea typeface="Times New Roman"/>
                          <a:cs typeface="Times New Roman"/>
                        </a:rPr>
                        <a:t>Тотални износ по 10,000 </a:t>
                      </a:r>
                      <a:r>
                        <a:rPr lang="sr-Cyrl-CS" sz="1400" i="0" dirty="0" smtClean="0">
                          <a:latin typeface="Arial"/>
                          <a:ea typeface="Times New Roman"/>
                          <a:cs typeface="Times New Roman"/>
                        </a:rPr>
                        <a:t>сати </a:t>
                      </a:r>
                      <a:r>
                        <a:rPr lang="sr-Cyrl-CS" sz="1400" i="0" baseline="0" dirty="0" smtClean="0">
                          <a:latin typeface="Arial"/>
                          <a:ea typeface="Times New Roman"/>
                          <a:cs typeface="Times New Roman"/>
                        </a:rPr>
                        <a:t>                </a:t>
                      </a:r>
                      <a:r>
                        <a:rPr lang="sr-Cyrl-CS" sz="1400" i="0" dirty="0" smtClean="0">
                          <a:latin typeface="Arial"/>
                          <a:ea typeface="Times New Roman"/>
                          <a:cs typeface="Times New Roman"/>
                        </a:rPr>
                        <a:t>(400 </a:t>
                      </a:r>
                      <a:r>
                        <a:rPr lang="sr-Cyrl-CS" sz="1400" i="0" dirty="0">
                          <a:latin typeface="Arial"/>
                          <a:ea typeface="Times New Roman"/>
                          <a:cs typeface="Times New Roman"/>
                        </a:rPr>
                        <a:t>понављања)</a:t>
                      </a:r>
                      <a:endParaRPr lang="en-US" sz="1400" i="0" dirty="0">
                        <a:latin typeface="Arial"/>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spcAft>
                          <a:spcPts val="0"/>
                        </a:spcAft>
                        <a:tabLst>
                          <a:tab pos="2743200" algn="ctr"/>
                          <a:tab pos="5486400" algn="r"/>
                        </a:tabLst>
                      </a:pPr>
                      <a:r>
                        <a:rPr lang="sr-Cyrl-CS" sz="1200">
                          <a:latin typeface="Arial"/>
                          <a:ea typeface="Times New Roman"/>
                          <a:cs typeface="Times New Roman"/>
                        </a:rPr>
                        <a:t>Експеримент</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Минимални износ</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Максимални износ</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Разлика максималног и минималног износа</a:t>
                      </a:r>
                      <a:endParaRPr lang="en-US" sz="1100">
                        <a:latin typeface="Arial"/>
                        <a:ea typeface="Times New Roman"/>
                        <a:cs typeface="Times New Roman"/>
                      </a:endParaRPr>
                    </a:p>
                  </a:txBody>
                  <a:tcPr marL="68580" marR="68580" marT="0" marB="0" anchor="ctr"/>
                </a:tc>
              </a:tr>
              <a:tr h="370840">
                <a:tc>
                  <a:txBody>
                    <a:bodyPr/>
                    <a:lstStyle/>
                    <a:p>
                      <a:pPr algn="ctr">
                        <a:spcAft>
                          <a:spcPts val="0"/>
                        </a:spcAft>
                        <a:tabLst>
                          <a:tab pos="2743200" algn="ctr"/>
                          <a:tab pos="5486400" algn="r"/>
                        </a:tabLst>
                      </a:pPr>
                      <a:r>
                        <a:rPr lang="sr-Cyrl-CS" sz="1200">
                          <a:latin typeface="Arial"/>
                          <a:ea typeface="Times New Roman"/>
                          <a:cs typeface="Times New Roman"/>
                        </a:rPr>
                        <a:t>1</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dirty="0">
                          <a:latin typeface="Arial"/>
                          <a:ea typeface="Times New Roman"/>
                          <a:cs typeface="Times New Roman"/>
                        </a:rPr>
                        <a:t>1.592,79</a:t>
                      </a:r>
                      <a:endParaRPr lang="en-US" sz="1100" dirty="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1.913,04</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320,25</a:t>
                      </a:r>
                      <a:endParaRPr lang="en-US" sz="1100">
                        <a:latin typeface="Arial"/>
                        <a:ea typeface="Times New Roman"/>
                        <a:cs typeface="Times New Roman"/>
                      </a:endParaRPr>
                    </a:p>
                  </a:txBody>
                  <a:tcPr marL="68580" marR="68580" marT="0" marB="0" anchor="ctr"/>
                </a:tc>
              </a:tr>
              <a:tr h="370840">
                <a:tc>
                  <a:txBody>
                    <a:bodyPr/>
                    <a:lstStyle/>
                    <a:p>
                      <a:pPr algn="ctr">
                        <a:spcAft>
                          <a:spcPts val="0"/>
                        </a:spcAft>
                        <a:tabLst>
                          <a:tab pos="2743200" algn="ctr"/>
                          <a:tab pos="5486400" algn="r"/>
                        </a:tabLst>
                      </a:pPr>
                      <a:r>
                        <a:rPr lang="sr-Cyrl-CS" sz="1200">
                          <a:latin typeface="Arial"/>
                          <a:ea typeface="Times New Roman"/>
                          <a:cs typeface="Times New Roman"/>
                        </a:rPr>
                        <a:t>2</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1.567,38</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1.869,12</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301,74</a:t>
                      </a:r>
                      <a:endParaRPr lang="en-US" sz="1100">
                        <a:latin typeface="Arial"/>
                        <a:ea typeface="Times New Roman"/>
                        <a:cs typeface="Times New Roman"/>
                      </a:endParaRPr>
                    </a:p>
                  </a:txBody>
                  <a:tcPr marL="68580" marR="68580" marT="0" marB="0" anchor="ctr"/>
                </a:tc>
              </a:tr>
              <a:tr h="370840">
                <a:tc>
                  <a:txBody>
                    <a:bodyPr/>
                    <a:lstStyle/>
                    <a:p>
                      <a:pPr algn="ctr">
                        <a:spcAft>
                          <a:spcPts val="0"/>
                        </a:spcAft>
                        <a:tabLst>
                          <a:tab pos="2743200" algn="ctr"/>
                          <a:tab pos="5486400" algn="r"/>
                        </a:tabLst>
                      </a:pPr>
                      <a:r>
                        <a:rPr lang="sr-Cyrl-CS" sz="1200">
                          <a:latin typeface="Arial"/>
                          <a:ea typeface="Times New Roman"/>
                          <a:cs typeface="Times New Roman"/>
                        </a:rPr>
                        <a:t>3</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1.575,27</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1.883,33</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308,06</a:t>
                      </a:r>
                      <a:endParaRPr lang="en-US" sz="1100">
                        <a:latin typeface="Arial"/>
                        <a:ea typeface="Times New Roman"/>
                        <a:cs typeface="Times New Roman"/>
                      </a:endParaRPr>
                    </a:p>
                  </a:txBody>
                  <a:tcPr marL="68580" marR="68580" marT="0" marB="0" anchor="ctr"/>
                </a:tc>
              </a:tr>
              <a:tr h="370840">
                <a:tc>
                  <a:txBody>
                    <a:bodyPr/>
                    <a:lstStyle/>
                    <a:p>
                      <a:pPr algn="ctr">
                        <a:spcAft>
                          <a:spcPts val="0"/>
                        </a:spcAft>
                        <a:tabLst>
                          <a:tab pos="2743200" algn="ctr"/>
                          <a:tab pos="5486400" algn="r"/>
                        </a:tabLst>
                      </a:pPr>
                      <a:r>
                        <a:rPr lang="sr-Cyrl-CS" sz="1200">
                          <a:latin typeface="Arial"/>
                          <a:ea typeface="Times New Roman"/>
                          <a:cs typeface="Times New Roman"/>
                        </a:rPr>
                        <a:t>4</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1.574,77</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1.870,37</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295,60</a:t>
                      </a:r>
                      <a:endParaRPr lang="en-US" sz="1100">
                        <a:latin typeface="Arial"/>
                        <a:ea typeface="Times New Roman"/>
                        <a:cs typeface="Times New Roman"/>
                      </a:endParaRPr>
                    </a:p>
                  </a:txBody>
                  <a:tcPr marL="68580" marR="68580" marT="0" marB="0" anchor="ctr"/>
                </a:tc>
              </a:tr>
              <a:tr h="370840">
                <a:tc>
                  <a:txBody>
                    <a:bodyPr/>
                    <a:lstStyle/>
                    <a:p>
                      <a:pPr algn="ctr">
                        <a:spcAft>
                          <a:spcPts val="0"/>
                        </a:spcAft>
                        <a:tabLst>
                          <a:tab pos="2743200" algn="ctr"/>
                          <a:tab pos="5486400" algn="r"/>
                        </a:tabLst>
                      </a:pPr>
                      <a:r>
                        <a:rPr lang="sr-Cyrl-CS" sz="1200">
                          <a:latin typeface="Arial"/>
                          <a:ea typeface="Times New Roman"/>
                          <a:cs typeface="Times New Roman"/>
                        </a:rPr>
                        <a:t>5</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1.540,11</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1.905,66</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365,55</a:t>
                      </a:r>
                      <a:endParaRPr lang="en-US" sz="1100">
                        <a:latin typeface="Arial"/>
                        <a:ea typeface="Times New Roman"/>
                        <a:cs typeface="Times New Roman"/>
                      </a:endParaRPr>
                    </a:p>
                  </a:txBody>
                  <a:tcPr marL="68580" marR="68580" marT="0" marB="0" anchor="ctr"/>
                </a:tc>
              </a:tr>
              <a:tr h="370840">
                <a:tc>
                  <a:txBody>
                    <a:bodyPr/>
                    <a:lstStyle/>
                    <a:p>
                      <a:pPr algn="ctr">
                        <a:spcAft>
                          <a:spcPts val="0"/>
                        </a:spcAft>
                        <a:tabLst>
                          <a:tab pos="2743200" algn="ctr"/>
                          <a:tab pos="5486400" algn="r"/>
                        </a:tabLst>
                      </a:pPr>
                      <a:r>
                        <a:rPr lang="sr-Cyrl-CS" sz="1200">
                          <a:latin typeface="Arial"/>
                          <a:ea typeface="Times New Roman"/>
                          <a:cs typeface="Times New Roman"/>
                        </a:rPr>
                        <a:t>6</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1.542,76</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1.886,87</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344,11</a:t>
                      </a:r>
                      <a:endParaRPr lang="en-US" sz="1100">
                        <a:latin typeface="Arial"/>
                        <a:ea typeface="Times New Roman"/>
                        <a:cs typeface="Times New Roman"/>
                      </a:endParaRPr>
                    </a:p>
                  </a:txBody>
                  <a:tcPr marL="68580" marR="68580" marT="0" marB="0" anchor="ctr"/>
                </a:tc>
              </a:tr>
              <a:tr h="370840">
                <a:tc>
                  <a:txBody>
                    <a:bodyPr/>
                    <a:lstStyle/>
                    <a:p>
                      <a:pPr algn="ctr">
                        <a:spcAft>
                          <a:spcPts val="0"/>
                        </a:spcAft>
                        <a:tabLst>
                          <a:tab pos="2743200" algn="ctr"/>
                          <a:tab pos="5486400" algn="r"/>
                        </a:tabLst>
                      </a:pPr>
                      <a:r>
                        <a:rPr lang="sr-Cyrl-CS" sz="1200">
                          <a:latin typeface="Arial"/>
                          <a:ea typeface="Times New Roman"/>
                          <a:cs typeface="Times New Roman"/>
                        </a:rPr>
                        <a:t>7</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1.566,84</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1.925,00</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358,16</a:t>
                      </a:r>
                      <a:endParaRPr lang="en-US" sz="1100">
                        <a:latin typeface="Arial"/>
                        <a:ea typeface="Times New Roman"/>
                        <a:cs typeface="Times New Roman"/>
                      </a:endParaRPr>
                    </a:p>
                  </a:txBody>
                  <a:tcPr marL="68580" marR="68580" marT="0" marB="0" anchor="ctr"/>
                </a:tc>
              </a:tr>
              <a:tr h="370840">
                <a:tc>
                  <a:txBody>
                    <a:bodyPr/>
                    <a:lstStyle/>
                    <a:p>
                      <a:pPr algn="ctr">
                        <a:spcAft>
                          <a:spcPts val="0"/>
                        </a:spcAft>
                        <a:tabLst>
                          <a:tab pos="2743200" algn="ctr"/>
                          <a:tab pos="5486400" algn="r"/>
                        </a:tabLst>
                      </a:pPr>
                      <a:r>
                        <a:rPr lang="sr-Cyrl-CS" sz="1200">
                          <a:latin typeface="Arial"/>
                          <a:ea typeface="Times New Roman"/>
                          <a:cs typeface="Times New Roman"/>
                        </a:rPr>
                        <a:t>8</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1.517,36</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1.875,53</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358,17</a:t>
                      </a:r>
                      <a:endParaRPr lang="en-US" sz="1100">
                        <a:latin typeface="Arial"/>
                        <a:ea typeface="Times New Roman"/>
                        <a:cs typeface="Times New Roman"/>
                      </a:endParaRPr>
                    </a:p>
                  </a:txBody>
                  <a:tcPr marL="68580" marR="68580" marT="0" marB="0" anchor="ctr"/>
                </a:tc>
              </a:tr>
              <a:tr h="370840">
                <a:tc>
                  <a:txBody>
                    <a:bodyPr/>
                    <a:lstStyle/>
                    <a:p>
                      <a:pPr algn="ctr">
                        <a:spcAft>
                          <a:spcPts val="0"/>
                        </a:spcAft>
                        <a:tabLst>
                          <a:tab pos="2743200" algn="ctr"/>
                          <a:tab pos="5486400" algn="r"/>
                        </a:tabLst>
                      </a:pPr>
                      <a:r>
                        <a:rPr lang="sr-Cyrl-CS" sz="1200">
                          <a:latin typeface="Arial"/>
                          <a:ea typeface="Times New Roman"/>
                          <a:cs typeface="Times New Roman"/>
                        </a:rPr>
                        <a:t>9</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1.590,74</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1.870,37</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a:latin typeface="Arial"/>
                          <a:ea typeface="Times New Roman"/>
                          <a:cs typeface="Times New Roman"/>
                        </a:rPr>
                        <a:t>279,63</a:t>
                      </a:r>
                      <a:endParaRPr lang="en-US" sz="1100">
                        <a:latin typeface="Arial"/>
                        <a:ea typeface="Times New Roman"/>
                        <a:cs typeface="Times New Roman"/>
                      </a:endParaRPr>
                    </a:p>
                  </a:txBody>
                  <a:tcPr marL="68580" marR="68580" marT="0" marB="0" anchor="ctr"/>
                </a:tc>
              </a:tr>
              <a:tr h="370840">
                <a:tc>
                  <a:txBody>
                    <a:bodyPr/>
                    <a:lstStyle/>
                    <a:p>
                      <a:pPr algn="ctr">
                        <a:spcAft>
                          <a:spcPts val="0"/>
                        </a:spcAft>
                        <a:tabLst>
                          <a:tab pos="2743200" algn="ctr"/>
                          <a:tab pos="5486400" algn="r"/>
                        </a:tabLst>
                      </a:pPr>
                      <a:r>
                        <a:rPr lang="sr-Cyrl-CS" sz="1200" dirty="0">
                          <a:latin typeface="Arial"/>
                          <a:ea typeface="Times New Roman"/>
                          <a:cs typeface="Times New Roman"/>
                        </a:rPr>
                        <a:t>10</a:t>
                      </a:r>
                      <a:endParaRPr lang="en-US" sz="1100" dirty="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1.558,51</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en-US" sz="1200">
                          <a:latin typeface="Arial"/>
                          <a:ea typeface="Times New Roman"/>
                          <a:cs typeface="Arial"/>
                        </a:rPr>
                        <a:t>1.869,12</a:t>
                      </a:r>
                      <a:endParaRPr lang="en-US" sz="1100">
                        <a:latin typeface="Arial"/>
                        <a:ea typeface="Times New Roman"/>
                        <a:cs typeface="Times New Roman"/>
                      </a:endParaRPr>
                    </a:p>
                  </a:txBody>
                  <a:tcPr marL="68580" marR="68580" marT="0" marB="0" anchor="ctr"/>
                </a:tc>
                <a:tc>
                  <a:txBody>
                    <a:bodyPr/>
                    <a:lstStyle/>
                    <a:p>
                      <a:pPr algn="ctr">
                        <a:spcAft>
                          <a:spcPts val="0"/>
                        </a:spcAft>
                        <a:tabLst>
                          <a:tab pos="2743200" algn="ctr"/>
                          <a:tab pos="5486400" algn="r"/>
                        </a:tabLst>
                      </a:pPr>
                      <a:r>
                        <a:rPr lang="sr-Cyrl-CS" sz="1200" dirty="0">
                          <a:latin typeface="Arial"/>
                          <a:ea typeface="Times New Roman"/>
                          <a:cs typeface="Times New Roman"/>
                        </a:rPr>
                        <a:t>310,61</a:t>
                      </a:r>
                      <a:endParaRPr lang="en-US" sz="1100" dirty="0">
                        <a:latin typeface="Arial"/>
                        <a:ea typeface="Times New Roman"/>
                        <a:cs typeface="Times New Roman"/>
                      </a:endParaRPr>
                    </a:p>
                  </a:txBody>
                  <a:tcPr marL="68580" marR="68580" marT="0" marB="0" anchor="ct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x-none" sz="4800" dirty="0" smtClean="0"/>
              <a:t>Закључак</a:t>
            </a:r>
            <a:endParaRPr lang="en-US" sz="4800" dirty="0"/>
          </a:p>
        </p:txBody>
      </p:sp>
      <p:sp>
        <p:nvSpPr>
          <p:cNvPr id="3" name="Content Placeholder 2"/>
          <p:cNvSpPr>
            <a:spLocks noGrp="1"/>
          </p:cNvSpPr>
          <p:nvPr>
            <p:ph idx="1"/>
          </p:nvPr>
        </p:nvSpPr>
        <p:spPr/>
        <p:txBody>
          <a:bodyPr/>
          <a:lstStyle/>
          <a:p>
            <a:r>
              <a:rPr lang="sr-Cyrl-CS" dirty="0" smtClean="0">
                <a:latin typeface="+mj-lt"/>
              </a:rPr>
              <a:t>Када се упореде средње вредности оба случаја (226,23 и 324,18), примећујемо да је средња вредност разлике максимума и минимума случаја са 400 понављања, већа за око 100 (97,95~100) од средње вредности случаја са 40 понављања. </a:t>
            </a:r>
          </a:p>
          <a:p>
            <a:r>
              <a:rPr lang="sr-Cyrl-CS" dirty="0" smtClean="0">
                <a:latin typeface="+mj-lt"/>
              </a:rPr>
              <a:t>Разлог за то је број понављања: први случај има 10 пута мањи број понављања од другог, па зато има мању средњу вредност разлике максимума и минимума за 100 од другог случаја</a:t>
            </a:r>
            <a:endParaRPr lang="en-US"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dirty="0" smtClean="0"/>
              <a:t>Задатак 3</a:t>
            </a:r>
            <a:endParaRPr lang="en-US" dirty="0"/>
          </a:p>
        </p:txBody>
      </p:sp>
      <p:sp>
        <p:nvSpPr>
          <p:cNvPr id="3" name="Content Placeholder 2"/>
          <p:cNvSpPr>
            <a:spLocks noGrp="1"/>
          </p:cNvSpPr>
          <p:nvPr>
            <p:ph idx="1"/>
          </p:nvPr>
        </p:nvSpPr>
        <p:spPr/>
        <p:txBody>
          <a:bodyPr>
            <a:normAutofit/>
          </a:bodyPr>
          <a:lstStyle/>
          <a:p>
            <a:pPr>
              <a:buNone/>
            </a:pPr>
            <a:endParaRPr lang="sr-Cyrl-CS" sz="3600" b="1" dirty="0" smtClean="0">
              <a:latin typeface="+mj-lt"/>
            </a:endParaRPr>
          </a:p>
          <a:p>
            <a:r>
              <a:rPr lang="sr-Cyrl-CS" sz="3600" dirty="0" smtClean="0">
                <a:latin typeface="+mj-lt"/>
              </a:rPr>
              <a:t>Поставка задатка 3</a:t>
            </a:r>
          </a:p>
          <a:p>
            <a:r>
              <a:rPr lang="sr-Cyrl-CS" sz="3600" b="1" dirty="0" smtClean="0">
                <a:latin typeface="+mj-lt"/>
              </a:rPr>
              <a:t>Задатак 3.1: </a:t>
            </a:r>
            <a:r>
              <a:rPr lang="sr-Cyrl-CS" sz="3600" dirty="0" smtClean="0">
                <a:latin typeface="+mj-lt"/>
              </a:rPr>
              <a:t>Технолошки систем 3.2</a:t>
            </a:r>
            <a:endParaRPr lang="sr-Cyrl-CS" sz="3600" b="1" dirty="0" smtClean="0">
              <a:latin typeface="+mj-lt"/>
            </a:endParaRPr>
          </a:p>
          <a:p>
            <a:r>
              <a:rPr lang="sr-Cyrl-CS" sz="3600" b="1" dirty="0" smtClean="0">
                <a:latin typeface="+mj-lt"/>
              </a:rPr>
              <a:t>Задатак 3.2: </a:t>
            </a:r>
            <a:r>
              <a:rPr lang="sr-Cyrl-CS" sz="3600" dirty="0" smtClean="0">
                <a:latin typeface="+mj-lt"/>
              </a:rPr>
              <a:t>Технолошки систем 3.4</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CS" dirty="0" smtClean="0"/>
              <a:t>Поставка задатка 3</a:t>
            </a:r>
            <a:endParaRPr lang="en-US" dirty="0"/>
          </a:p>
        </p:txBody>
      </p:sp>
      <p:sp>
        <p:nvSpPr>
          <p:cNvPr id="3" name="Content Placeholder 2"/>
          <p:cNvSpPr>
            <a:spLocks noGrp="1"/>
          </p:cNvSpPr>
          <p:nvPr>
            <p:ph idx="1"/>
          </p:nvPr>
        </p:nvSpPr>
        <p:spPr/>
        <p:txBody>
          <a:bodyPr>
            <a:normAutofit/>
          </a:bodyPr>
          <a:lstStyle/>
          <a:p>
            <a:r>
              <a:rPr lang="en-US" sz="1800" dirty="0" err="1" smtClean="0">
                <a:latin typeface="+mj-lt"/>
              </a:rPr>
              <a:t>Технолошки</a:t>
            </a:r>
            <a:r>
              <a:rPr lang="en-US" sz="1800" dirty="0" smtClean="0">
                <a:latin typeface="+mj-lt"/>
              </a:rPr>
              <a:t> </a:t>
            </a:r>
            <a:r>
              <a:rPr lang="en-US" sz="1800" dirty="0" err="1" smtClean="0">
                <a:latin typeface="+mj-lt"/>
              </a:rPr>
              <a:t>систем</a:t>
            </a:r>
            <a:r>
              <a:rPr lang="en-US" sz="1800" dirty="0" smtClean="0">
                <a:latin typeface="+mj-lt"/>
              </a:rPr>
              <a:t> </a:t>
            </a:r>
            <a:r>
              <a:rPr lang="en-US" sz="1800" dirty="0" err="1" smtClean="0">
                <a:latin typeface="+mj-lt"/>
              </a:rPr>
              <a:t>се</a:t>
            </a:r>
            <a:r>
              <a:rPr lang="en-US" sz="1800" dirty="0" smtClean="0">
                <a:latin typeface="+mj-lt"/>
              </a:rPr>
              <a:t> </a:t>
            </a:r>
            <a:r>
              <a:rPr lang="en-US" sz="1800" dirty="0" err="1" smtClean="0">
                <a:latin typeface="+mj-lt"/>
              </a:rPr>
              <a:t>састоји</a:t>
            </a:r>
            <a:r>
              <a:rPr lang="en-US" sz="1800" dirty="0" smtClean="0">
                <a:latin typeface="+mj-lt"/>
              </a:rPr>
              <a:t> </a:t>
            </a:r>
            <a:r>
              <a:rPr lang="en-US" sz="1800" dirty="0" err="1" smtClean="0">
                <a:latin typeface="+mj-lt"/>
              </a:rPr>
              <a:t>из</a:t>
            </a:r>
            <a:r>
              <a:rPr lang="en-US" sz="1800" dirty="0" smtClean="0">
                <a:latin typeface="+mj-lt"/>
              </a:rPr>
              <a:t> </a:t>
            </a:r>
            <a:r>
              <a:rPr lang="en-US" sz="1800" dirty="0" err="1" smtClean="0">
                <a:latin typeface="+mj-lt"/>
              </a:rPr>
              <a:t>најмање</a:t>
            </a:r>
            <a:r>
              <a:rPr lang="en-US" sz="1800" dirty="0" smtClean="0">
                <a:latin typeface="+mj-lt"/>
              </a:rPr>
              <a:t> </a:t>
            </a:r>
            <a:r>
              <a:rPr lang="en-US" sz="1800" dirty="0" err="1" smtClean="0">
                <a:latin typeface="+mj-lt"/>
              </a:rPr>
              <a:t>две</a:t>
            </a:r>
            <a:r>
              <a:rPr lang="en-US" sz="1800" dirty="0" smtClean="0">
                <a:latin typeface="+mj-lt"/>
              </a:rPr>
              <a:t> </a:t>
            </a:r>
            <a:r>
              <a:rPr lang="en-US" sz="1800" dirty="0" err="1" smtClean="0">
                <a:latin typeface="+mj-lt"/>
              </a:rPr>
              <a:t>машине</a:t>
            </a:r>
            <a:r>
              <a:rPr lang="en-US" sz="1800" dirty="0" smtClean="0">
                <a:latin typeface="+mj-lt"/>
              </a:rPr>
              <a:t> и </a:t>
            </a:r>
            <a:r>
              <a:rPr lang="en-US" sz="1800" dirty="0" err="1" smtClean="0">
                <a:latin typeface="+mj-lt"/>
              </a:rPr>
              <a:t>најмање</a:t>
            </a:r>
            <a:r>
              <a:rPr lang="en-US" sz="1800" dirty="0" smtClean="0">
                <a:latin typeface="+mj-lt"/>
              </a:rPr>
              <a:t> </a:t>
            </a:r>
            <a:r>
              <a:rPr lang="en-US" sz="1800" dirty="0" err="1" smtClean="0">
                <a:latin typeface="+mj-lt"/>
              </a:rPr>
              <a:t>једног</a:t>
            </a:r>
            <a:r>
              <a:rPr lang="en-US" sz="1800" dirty="0" smtClean="0">
                <a:latin typeface="+mj-lt"/>
              </a:rPr>
              <a:t> </a:t>
            </a:r>
            <a:r>
              <a:rPr lang="en-US" sz="1800" dirty="0" err="1" smtClean="0">
                <a:latin typeface="+mj-lt"/>
              </a:rPr>
              <a:t>робота</a:t>
            </a:r>
            <a:r>
              <a:rPr lang="en-US" sz="1800" dirty="0" smtClean="0">
                <a:latin typeface="+mj-lt"/>
              </a:rPr>
              <a:t>. </a:t>
            </a:r>
            <a:r>
              <a:rPr lang="en-US" sz="1800" dirty="0" err="1" smtClean="0">
                <a:latin typeface="+mj-lt"/>
              </a:rPr>
              <a:t>Подаци</a:t>
            </a:r>
            <a:r>
              <a:rPr lang="en-US" sz="1800" dirty="0" smtClean="0">
                <a:latin typeface="+mj-lt"/>
              </a:rPr>
              <a:t> о </a:t>
            </a:r>
            <a:r>
              <a:rPr lang="en-US" sz="1800" dirty="0" err="1" smtClean="0">
                <a:latin typeface="+mj-lt"/>
              </a:rPr>
              <a:t>интервалима</a:t>
            </a:r>
            <a:r>
              <a:rPr lang="en-US" sz="1800" dirty="0" smtClean="0">
                <a:latin typeface="+mj-lt"/>
              </a:rPr>
              <a:t> </a:t>
            </a:r>
            <a:r>
              <a:rPr lang="en-US" sz="1800" dirty="0" err="1" smtClean="0">
                <a:latin typeface="+mj-lt"/>
              </a:rPr>
              <a:t>времена</a:t>
            </a:r>
            <a:r>
              <a:rPr lang="en-US" sz="1800" dirty="0" smtClean="0">
                <a:latin typeface="+mj-lt"/>
              </a:rPr>
              <a:t> </a:t>
            </a:r>
            <a:r>
              <a:rPr lang="en-US" sz="1800" dirty="0" err="1" smtClean="0">
                <a:latin typeface="+mj-lt"/>
              </a:rPr>
              <a:t>обраде</a:t>
            </a:r>
            <a:r>
              <a:rPr lang="en-US" sz="1800" dirty="0" smtClean="0">
                <a:latin typeface="+mj-lt"/>
              </a:rPr>
              <a:t> </a:t>
            </a:r>
            <a:r>
              <a:rPr lang="en-US" sz="1800" dirty="0" err="1" smtClean="0">
                <a:latin typeface="+mj-lt"/>
              </a:rPr>
              <a:t>на</a:t>
            </a:r>
            <a:r>
              <a:rPr lang="en-US" sz="1800" dirty="0" smtClean="0">
                <a:latin typeface="+mj-lt"/>
              </a:rPr>
              <a:t> </a:t>
            </a:r>
            <a:r>
              <a:rPr lang="en-US" sz="1800" dirty="0" err="1" smtClean="0">
                <a:latin typeface="+mj-lt"/>
              </a:rPr>
              <a:t>машинама</a:t>
            </a:r>
            <a:r>
              <a:rPr lang="en-US" sz="1800" dirty="0" smtClean="0">
                <a:latin typeface="+mj-lt"/>
              </a:rPr>
              <a:t>, </a:t>
            </a:r>
            <a:r>
              <a:rPr lang="en-US" sz="1800" dirty="0" err="1" smtClean="0">
                <a:latin typeface="+mj-lt"/>
              </a:rPr>
              <a:t>као</a:t>
            </a:r>
            <a:r>
              <a:rPr lang="en-US" sz="1800" dirty="0" smtClean="0">
                <a:latin typeface="+mj-lt"/>
              </a:rPr>
              <a:t> и </a:t>
            </a:r>
            <a:r>
              <a:rPr lang="en-US" sz="1800" dirty="0" err="1" smtClean="0">
                <a:latin typeface="+mj-lt"/>
              </a:rPr>
              <a:t>интервалима</a:t>
            </a:r>
            <a:r>
              <a:rPr lang="en-US" sz="1800" dirty="0" smtClean="0">
                <a:latin typeface="+mj-lt"/>
              </a:rPr>
              <a:t> у </a:t>
            </a:r>
            <a:r>
              <a:rPr lang="en-US" sz="1800" dirty="0" err="1" smtClean="0">
                <a:latin typeface="+mj-lt"/>
              </a:rPr>
              <a:t>којима</a:t>
            </a:r>
            <a:r>
              <a:rPr lang="en-US" sz="1800" dirty="0" smtClean="0">
                <a:latin typeface="+mj-lt"/>
              </a:rPr>
              <a:t> </a:t>
            </a:r>
            <a:r>
              <a:rPr lang="en-US" sz="1800" dirty="0" err="1" smtClean="0">
                <a:latin typeface="+mj-lt"/>
              </a:rPr>
              <a:t>се</a:t>
            </a:r>
            <a:r>
              <a:rPr lang="en-US" sz="1800" dirty="0" smtClean="0">
                <a:latin typeface="+mj-lt"/>
              </a:rPr>
              <a:t> </a:t>
            </a:r>
            <a:r>
              <a:rPr lang="en-US" sz="1800" dirty="0" err="1" smtClean="0">
                <a:latin typeface="+mj-lt"/>
              </a:rPr>
              <a:t>расподељује</a:t>
            </a:r>
            <a:r>
              <a:rPr lang="en-US" sz="1800" dirty="0" smtClean="0">
                <a:latin typeface="+mj-lt"/>
              </a:rPr>
              <a:t> </a:t>
            </a:r>
            <a:r>
              <a:rPr lang="en-US" sz="1800" dirty="0" err="1" smtClean="0">
                <a:latin typeface="+mj-lt"/>
              </a:rPr>
              <a:t>време</a:t>
            </a:r>
            <a:r>
              <a:rPr lang="en-US" sz="1800" dirty="0" smtClean="0">
                <a:latin typeface="+mj-lt"/>
              </a:rPr>
              <a:t> </a:t>
            </a:r>
            <a:r>
              <a:rPr lang="en-US" sz="1800" dirty="0" err="1" smtClean="0">
                <a:latin typeface="+mj-lt"/>
              </a:rPr>
              <a:t>за</a:t>
            </a:r>
            <a:r>
              <a:rPr lang="en-US" sz="1800" dirty="0" smtClean="0">
                <a:latin typeface="+mj-lt"/>
              </a:rPr>
              <a:t> </a:t>
            </a:r>
            <a:r>
              <a:rPr lang="en-US" sz="1800" dirty="0" err="1" smtClean="0">
                <a:latin typeface="+mj-lt"/>
              </a:rPr>
              <a:t>хватање</a:t>
            </a:r>
            <a:r>
              <a:rPr lang="en-US" sz="1800" dirty="0" smtClean="0">
                <a:latin typeface="+mj-lt"/>
              </a:rPr>
              <a:t>, </a:t>
            </a:r>
            <a:r>
              <a:rPr lang="en-US" sz="1800" dirty="0" err="1" smtClean="0">
                <a:latin typeface="+mj-lt"/>
              </a:rPr>
              <a:t>манипулацију</a:t>
            </a:r>
            <a:r>
              <a:rPr lang="en-US" sz="1800" dirty="0" smtClean="0">
                <a:latin typeface="+mj-lt"/>
              </a:rPr>
              <a:t> и </a:t>
            </a:r>
            <a:r>
              <a:rPr lang="en-US" sz="1800" dirty="0" err="1" smtClean="0">
                <a:latin typeface="+mj-lt"/>
              </a:rPr>
              <a:t>остављање</a:t>
            </a:r>
            <a:r>
              <a:rPr lang="en-US" sz="1800" dirty="0" smtClean="0">
                <a:latin typeface="+mj-lt"/>
              </a:rPr>
              <a:t> </a:t>
            </a:r>
            <a:r>
              <a:rPr lang="en-US" sz="1800" dirty="0" err="1" smtClean="0">
                <a:latin typeface="+mj-lt"/>
              </a:rPr>
              <a:t>делова</a:t>
            </a:r>
            <a:r>
              <a:rPr lang="en-US" sz="1800" dirty="0" smtClean="0">
                <a:latin typeface="+mj-lt"/>
              </a:rPr>
              <a:t> </a:t>
            </a:r>
            <a:r>
              <a:rPr lang="en-US" sz="1800" dirty="0" err="1" smtClean="0">
                <a:latin typeface="+mj-lt"/>
              </a:rPr>
              <a:t>за</a:t>
            </a:r>
            <a:r>
              <a:rPr lang="en-US" sz="1800" dirty="0" smtClean="0">
                <a:latin typeface="+mj-lt"/>
              </a:rPr>
              <a:t> </a:t>
            </a:r>
            <a:r>
              <a:rPr lang="en-US" sz="1800" dirty="0" err="1" smtClean="0">
                <a:latin typeface="+mj-lt"/>
              </a:rPr>
              <a:t>роботе</a:t>
            </a:r>
            <a:r>
              <a:rPr lang="en-US" sz="1800" dirty="0" smtClean="0">
                <a:latin typeface="+mj-lt"/>
              </a:rPr>
              <a:t>, </a:t>
            </a:r>
            <a:r>
              <a:rPr lang="en-US" sz="1800" dirty="0" err="1" smtClean="0">
                <a:latin typeface="+mj-lt"/>
              </a:rPr>
              <a:t>дате</a:t>
            </a:r>
            <a:r>
              <a:rPr lang="en-US" sz="1800" dirty="0" smtClean="0">
                <a:latin typeface="+mj-lt"/>
              </a:rPr>
              <a:t> </a:t>
            </a:r>
            <a:r>
              <a:rPr lang="en-US" sz="1800" dirty="0" err="1" smtClean="0">
                <a:latin typeface="+mj-lt"/>
              </a:rPr>
              <a:t>су</a:t>
            </a:r>
            <a:r>
              <a:rPr lang="en-US" sz="1800" dirty="0" smtClean="0">
                <a:latin typeface="+mj-lt"/>
              </a:rPr>
              <a:t> у </a:t>
            </a:r>
            <a:r>
              <a:rPr lang="en-US" sz="1800" dirty="0" err="1" smtClean="0">
                <a:latin typeface="+mj-lt"/>
              </a:rPr>
              <a:t>следећој</a:t>
            </a:r>
            <a:r>
              <a:rPr lang="en-US" sz="1800" dirty="0" smtClean="0">
                <a:latin typeface="+mj-lt"/>
              </a:rPr>
              <a:t> </a:t>
            </a:r>
            <a:r>
              <a:rPr lang="en-US" sz="1800" dirty="0" err="1" smtClean="0">
                <a:latin typeface="+mj-lt"/>
              </a:rPr>
              <a:t>табели</a:t>
            </a:r>
            <a:r>
              <a:rPr lang="en-US" sz="1800" dirty="0" smtClean="0">
                <a:latin typeface="+mj-lt"/>
              </a:rPr>
              <a:t>:</a:t>
            </a:r>
            <a:endParaRPr lang="en-US" sz="1800" dirty="0">
              <a:latin typeface="+mj-lt"/>
            </a:endParaRPr>
          </a:p>
        </p:txBody>
      </p:sp>
      <p:graphicFrame>
        <p:nvGraphicFramePr>
          <p:cNvPr id="4" name="Table 3"/>
          <p:cNvGraphicFramePr>
            <a:graphicFrameLocks noGrp="1"/>
          </p:cNvGraphicFramePr>
          <p:nvPr/>
        </p:nvGraphicFramePr>
        <p:xfrm>
          <a:off x="1371600" y="3657600"/>
          <a:ext cx="6096000" cy="1783080"/>
        </p:xfrm>
        <a:graphic>
          <a:graphicData uri="http://schemas.openxmlformats.org/drawingml/2006/table">
            <a:tbl>
              <a:tblPr firstRow="1" bandRow="1">
                <a:tableStyleId>{5C22544A-7EE6-4342-B048-85BDC9FD1C3A}</a:tableStyleId>
              </a:tblPr>
              <a:tblGrid>
                <a:gridCol w="762000"/>
                <a:gridCol w="762000"/>
                <a:gridCol w="762000"/>
                <a:gridCol w="762000"/>
                <a:gridCol w="762000"/>
                <a:gridCol w="762000"/>
                <a:gridCol w="762000"/>
                <a:gridCol w="762000"/>
              </a:tblGrid>
              <a:tr h="370840">
                <a:tc gridSpan="8">
                  <a:txBody>
                    <a:bodyPr/>
                    <a:lstStyle/>
                    <a:p>
                      <a:pPr marL="0" marR="0" algn="ctr">
                        <a:spcBef>
                          <a:spcPts val="0"/>
                        </a:spcBef>
                        <a:spcAft>
                          <a:spcPts val="0"/>
                        </a:spcAft>
                      </a:pPr>
                      <a:r>
                        <a:rPr lang="sr-Cyrl-CS" sz="1400" i="0" dirty="0">
                          <a:latin typeface="Arial"/>
                          <a:ea typeface="Times New Roman"/>
                          <a:cs typeface="Arial"/>
                        </a:rPr>
                        <a:t>Табела 3.1: Подаци потребни за израду задатка</a:t>
                      </a:r>
                      <a:endParaRPr lang="en-US" sz="1400" i="0" dirty="0">
                        <a:latin typeface="Arial"/>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5420">
                <a:tc rowSpan="2">
                  <a:txBody>
                    <a:bodyPr/>
                    <a:lstStyle/>
                    <a:p>
                      <a:pPr marL="0" marR="0" algn="ctr">
                        <a:spcBef>
                          <a:spcPts val="0"/>
                        </a:spcBef>
                        <a:spcAft>
                          <a:spcPts val="0"/>
                        </a:spcAft>
                      </a:pPr>
                      <a:r>
                        <a:rPr lang="en-US" sz="1100">
                          <a:latin typeface="Arial"/>
                          <a:ea typeface="Times New Roman"/>
                          <a:cs typeface="Arial"/>
                        </a:rPr>
                        <a:t>Систем</a:t>
                      </a:r>
                      <a:endParaRPr lang="en-US" sz="1100">
                        <a:latin typeface="Arial"/>
                        <a:ea typeface="Times New Roman"/>
                        <a:cs typeface="Times New Roman"/>
                      </a:endParaRPr>
                    </a:p>
                  </a:txBody>
                  <a:tcPr marL="68580" marR="68580" marT="0" marB="0" anchor="ctr"/>
                </a:tc>
                <a:tc rowSpan="2" gridSpan="4">
                  <a:txBody>
                    <a:bodyPr/>
                    <a:lstStyle/>
                    <a:p>
                      <a:pPr marL="0" marR="0" algn="ctr">
                        <a:spcBef>
                          <a:spcPts val="0"/>
                        </a:spcBef>
                        <a:spcAft>
                          <a:spcPts val="0"/>
                        </a:spcAft>
                      </a:pPr>
                      <a:r>
                        <a:rPr lang="en-US" sz="1100">
                          <a:latin typeface="Arial"/>
                          <a:ea typeface="Times New Roman"/>
                          <a:cs typeface="Arial"/>
                        </a:rPr>
                        <a:t>Структура технолошких система и интервали времена обраде на машинама</a:t>
                      </a:r>
                      <a:endParaRPr lang="en-US" sz="1100">
                        <a:latin typeface="Arial"/>
                        <a:ea typeface="Times New Roman"/>
                        <a:cs typeface="Times New Roman"/>
                      </a:endParaRPr>
                    </a:p>
                  </a:txBody>
                  <a:tcPr marL="68580" marR="68580" marT="0" marB="0" anchor="ct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3">
                  <a:txBody>
                    <a:bodyPr/>
                    <a:lstStyle/>
                    <a:p>
                      <a:pPr marL="0" marR="0" algn="ctr">
                        <a:spcBef>
                          <a:spcPts val="0"/>
                        </a:spcBef>
                        <a:spcAft>
                          <a:spcPts val="0"/>
                        </a:spcAft>
                      </a:pPr>
                      <a:r>
                        <a:rPr lang="sr-Cyrl-CS" sz="1100">
                          <a:latin typeface="Arial"/>
                          <a:ea typeface="Times New Roman"/>
                          <a:cs typeface="Arial"/>
                        </a:rPr>
                        <a:t>И</a:t>
                      </a:r>
                      <a:r>
                        <a:rPr lang="en-US" sz="1100">
                          <a:latin typeface="Arial"/>
                          <a:ea typeface="Times New Roman"/>
                          <a:cs typeface="Arial"/>
                        </a:rPr>
                        <a:t>нтервали времена за операције робота</a:t>
                      </a:r>
                      <a:endParaRPr lang="en-US" sz="1100">
                        <a:latin typeface="Arial"/>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r>
              <a:tr h="18542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sr-Cyrl-CS" sz="1100">
                          <a:latin typeface="Arial"/>
                          <a:ea typeface="Times New Roman"/>
                          <a:cs typeface="Arial"/>
                        </a:rPr>
                        <a:t>Хватање</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100">
                          <a:latin typeface="Arial"/>
                          <a:ea typeface="Times New Roman"/>
                          <a:cs typeface="Arial"/>
                        </a:rPr>
                        <a:t>Манипулација</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100">
                          <a:latin typeface="Arial"/>
                          <a:ea typeface="Times New Roman"/>
                          <a:cs typeface="Arial"/>
                        </a:rPr>
                        <a:t>Остављање</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sr-Cyrl-CS" sz="1200">
                          <a:latin typeface="Arial"/>
                          <a:ea typeface="Times New Roman"/>
                          <a:cs typeface="Arial"/>
                        </a:rPr>
                        <a:t>2</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200">
                          <a:latin typeface="Arial"/>
                          <a:ea typeface="Times New Roman"/>
                          <a:cs typeface="Arial"/>
                        </a:rPr>
                        <a:t>М1 70±10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200">
                          <a:latin typeface="Arial"/>
                          <a:ea typeface="Times New Roman"/>
                          <a:cs typeface="Arial"/>
                        </a:rPr>
                        <a:t>Р</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200">
                          <a:latin typeface="Arial"/>
                          <a:ea typeface="Times New Roman"/>
                          <a:cs typeface="Arial"/>
                        </a:rPr>
                        <a:t>М2 50±5</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200">
                          <a:latin typeface="Arial"/>
                          <a:ea typeface="Times New Roman"/>
                          <a:cs typeface="Arial"/>
                        </a:rPr>
                        <a:t>Р</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200">
                          <a:latin typeface="Arial"/>
                          <a:ea typeface="Times New Roman"/>
                          <a:cs typeface="Arial"/>
                        </a:rPr>
                        <a:t>9±1</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200">
                          <a:latin typeface="Arial"/>
                          <a:ea typeface="Times New Roman"/>
                          <a:cs typeface="Arial"/>
                        </a:rPr>
                        <a:t>11±1</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200">
                          <a:latin typeface="Arial"/>
                          <a:ea typeface="Times New Roman"/>
                          <a:cs typeface="Arial"/>
                        </a:rPr>
                        <a:t>7±2</a:t>
                      </a:r>
                      <a:endParaRPr lang="en-US" sz="1100">
                        <a:latin typeface="Arial"/>
                        <a:ea typeface="Times New Roman"/>
                        <a:cs typeface="Times New Roman"/>
                      </a:endParaRPr>
                    </a:p>
                  </a:txBody>
                  <a:tcPr marL="68580" marR="68580" marT="0" marB="0" anchor="ctr"/>
                </a:tc>
              </a:tr>
              <a:tr h="370840">
                <a:tc>
                  <a:txBody>
                    <a:bodyPr/>
                    <a:lstStyle/>
                    <a:p>
                      <a:pPr marL="0" marR="0" algn="ctr">
                        <a:spcBef>
                          <a:spcPts val="0"/>
                        </a:spcBef>
                        <a:spcAft>
                          <a:spcPts val="0"/>
                        </a:spcAft>
                      </a:pPr>
                      <a:r>
                        <a:rPr lang="sr-Cyrl-CS" sz="1200">
                          <a:latin typeface="Arial"/>
                          <a:ea typeface="Times New Roman"/>
                          <a:cs typeface="Arial"/>
                        </a:rPr>
                        <a:t>4</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200">
                          <a:latin typeface="Arial"/>
                          <a:ea typeface="Times New Roman"/>
                          <a:cs typeface="Arial"/>
                        </a:rPr>
                        <a:t>М1 90±10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200">
                          <a:latin typeface="Arial"/>
                          <a:ea typeface="Times New Roman"/>
                          <a:cs typeface="Arial"/>
                        </a:rPr>
                        <a:t>М2 80±10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200">
                          <a:latin typeface="Arial"/>
                          <a:ea typeface="Times New Roman"/>
                          <a:cs typeface="Arial"/>
                        </a:rPr>
                        <a:t>Р</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200">
                          <a:latin typeface="Arial"/>
                          <a:ea typeface="Times New Roman"/>
                          <a:cs typeface="Arial"/>
                        </a:rPr>
                        <a:t>М3 90±10</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200">
                          <a:latin typeface="Arial"/>
                          <a:ea typeface="Times New Roman"/>
                          <a:cs typeface="Arial"/>
                        </a:rPr>
                        <a:t>10±1</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200">
                          <a:latin typeface="Arial"/>
                          <a:ea typeface="Times New Roman"/>
                          <a:cs typeface="Arial"/>
                        </a:rPr>
                        <a:t>12±1</a:t>
                      </a:r>
                      <a:endParaRPr lang="en-US" sz="1100">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sr-Cyrl-CS" sz="1200" dirty="0">
                          <a:latin typeface="Arial"/>
                          <a:ea typeface="Times New Roman"/>
                          <a:cs typeface="Arial"/>
                        </a:rPr>
                        <a:t>7±2</a:t>
                      </a:r>
                      <a:endParaRPr lang="en-US" sz="1100" dirty="0">
                        <a:latin typeface="Arial"/>
                        <a:ea typeface="Times New Roman"/>
                        <a:cs typeface="Times New Roman"/>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r-Cyrl-CS" sz="4800" dirty="0" smtClean="0"/>
              <a:t>Задатак 3.1: </a:t>
            </a:r>
            <a:br>
              <a:rPr lang="sr-Cyrl-CS" sz="4800" dirty="0" smtClean="0"/>
            </a:br>
            <a:r>
              <a:rPr lang="sr-Cyrl-CS" sz="4800" dirty="0" smtClean="0"/>
              <a:t>Технолошки систем 3.2</a:t>
            </a:r>
            <a:endParaRPr lang="en-US" sz="4800" dirty="0"/>
          </a:p>
        </p:txBody>
      </p:sp>
      <p:sp>
        <p:nvSpPr>
          <p:cNvPr id="3" name="Content Placeholder 2"/>
          <p:cNvSpPr>
            <a:spLocks noGrp="1"/>
          </p:cNvSpPr>
          <p:nvPr>
            <p:ph idx="1"/>
          </p:nvPr>
        </p:nvSpPr>
        <p:spPr/>
        <p:txBody>
          <a:bodyPr>
            <a:normAutofit/>
          </a:bodyPr>
          <a:lstStyle/>
          <a:p>
            <a:r>
              <a:rPr lang="sr-Cyrl-CS" sz="2800" dirty="0" smtClean="0">
                <a:latin typeface="+mj-lt"/>
              </a:rPr>
              <a:t>Диспозиција технолошког система</a:t>
            </a:r>
            <a:endParaRPr lang="en-US" sz="2800" dirty="0" smtClean="0">
              <a:latin typeface="+mj-lt"/>
            </a:endParaRPr>
          </a:p>
          <a:p>
            <a:r>
              <a:rPr lang="sr-Cyrl-CS" sz="2800" dirty="0" smtClean="0">
                <a:latin typeface="+mj-lt"/>
              </a:rPr>
              <a:t>Блок дијаграм симулационог система</a:t>
            </a:r>
            <a:endParaRPr lang="en-US" sz="2800" dirty="0" smtClean="0">
              <a:latin typeface="+mj-lt"/>
            </a:endParaRPr>
          </a:p>
          <a:p>
            <a:r>
              <a:rPr lang="sr-Cyrl-CS" sz="2800" dirty="0" smtClean="0">
                <a:latin typeface="+mj-lt"/>
              </a:rPr>
              <a:t>Моделирање система применом </a:t>
            </a:r>
            <a:r>
              <a:rPr lang="en-US" sz="2800" dirty="0" err="1" smtClean="0">
                <a:latin typeface="+mj-lt"/>
              </a:rPr>
              <a:t>AnyLogic</a:t>
            </a:r>
            <a:r>
              <a:rPr lang="en-US" sz="2800" dirty="0" smtClean="0">
                <a:latin typeface="+mj-lt"/>
              </a:rPr>
              <a:t> </a:t>
            </a:r>
            <a:r>
              <a:rPr lang="en-US" sz="2800" dirty="0" err="1" smtClean="0">
                <a:latin typeface="+mj-lt"/>
              </a:rPr>
              <a:t>софтвера</a:t>
            </a:r>
            <a:endParaRPr lang="en-US" sz="2800" dirty="0" smtClean="0">
              <a:latin typeface="+mj-lt"/>
            </a:endParaRPr>
          </a:p>
          <a:p>
            <a:r>
              <a:rPr lang="sr-Cyrl-CS" sz="2800" dirty="0" smtClean="0">
                <a:latin typeface="+mj-lt"/>
              </a:rPr>
              <a:t>Генерисање извештаја након извршене симулације</a:t>
            </a:r>
            <a:endParaRPr lang="en-US" sz="2800" dirty="0" smtClean="0">
              <a:latin typeface="+mj-lt"/>
            </a:endParaRPr>
          </a:p>
          <a:p>
            <a:r>
              <a:rPr lang="sr-Cyrl-CS" sz="2800" dirty="0" smtClean="0">
                <a:latin typeface="+mj-lt"/>
              </a:rPr>
              <a:t>Анализа извештаја и коментар о добијеним резултатима</a:t>
            </a:r>
            <a:endParaRPr lang="en-US" sz="2800"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r-Cyrl-CS" sz="4800" dirty="0" smtClean="0"/>
              <a:t>Задатак 1: Симулација рада библиотеке</a:t>
            </a:r>
            <a:endParaRPr lang="en-US" sz="4800" dirty="0"/>
          </a:p>
        </p:txBody>
      </p:sp>
      <p:sp>
        <p:nvSpPr>
          <p:cNvPr id="3" name="Content Placeholder 2"/>
          <p:cNvSpPr>
            <a:spLocks noGrp="1"/>
          </p:cNvSpPr>
          <p:nvPr>
            <p:ph idx="1"/>
          </p:nvPr>
        </p:nvSpPr>
        <p:spPr/>
        <p:txBody>
          <a:bodyPr/>
          <a:lstStyle/>
          <a:p>
            <a:endParaRPr lang="sr-Cyrl-CS" dirty="0" smtClean="0">
              <a:latin typeface="+mj-lt"/>
            </a:endParaRPr>
          </a:p>
          <a:p>
            <a:r>
              <a:rPr lang="sr-Cyrl-CS" dirty="0" smtClean="0">
                <a:latin typeface="+mj-lt"/>
              </a:rPr>
              <a:t>Циљ симулације</a:t>
            </a:r>
          </a:p>
          <a:p>
            <a:r>
              <a:rPr lang="sr-Cyrl-CS" dirty="0" smtClean="0">
                <a:latin typeface="+mj-lt"/>
              </a:rPr>
              <a:t>Формулисање проблема</a:t>
            </a:r>
          </a:p>
          <a:p>
            <a:r>
              <a:rPr lang="sr-Cyrl-CS" dirty="0" smtClean="0">
                <a:latin typeface="+mj-lt"/>
              </a:rPr>
              <a:t>Очекивани резултати симулације</a:t>
            </a:r>
          </a:p>
          <a:p>
            <a:r>
              <a:rPr lang="sr-Cyrl-CS" dirty="0" smtClean="0">
                <a:latin typeface="+mj-lt"/>
              </a:rPr>
              <a:t>Наш предлог </a:t>
            </a:r>
            <a:r>
              <a:rPr lang="sr-Cyrl-CS" dirty="0" smtClean="0">
                <a:latin typeface="+mj-lt"/>
              </a:rPr>
              <a:t>система</a:t>
            </a:r>
            <a:endParaRPr lang="sr-Cyrl-CS" dirty="0" smtClean="0">
              <a:latin typeface="+mj-lt"/>
            </a:endParaRPr>
          </a:p>
          <a:p>
            <a:r>
              <a:rPr lang="sr-Cyrl-CS" dirty="0" smtClean="0">
                <a:latin typeface="+mj-lt"/>
              </a:rPr>
              <a:t>Компоненте модела система</a:t>
            </a:r>
          </a:p>
          <a:p>
            <a:r>
              <a:rPr lang="sr-Cyrl-CS" dirty="0" smtClean="0">
                <a:latin typeface="+mj-lt"/>
              </a:rPr>
              <a:t>Дефинисање најважнијих података симулације</a:t>
            </a:r>
          </a:p>
          <a:p>
            <a:r>
              <a:rPr lang="sr-Cyrl-CS" dirty="0" smtClean="0">
                <a:latin typeface="+mj-lt"/>
              </a:rPr>
              <a:t>Закључак</a:t>
            </a:r>
            <a:endParaRPr lang="en-US"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CS" sz="5400" dirty="0" smtClean="0"/>
              <a:t>Диспозиција технолошког система</a:t>
            </a:r>
            <a:endParaRPr lang="en-US" dirty="0"/>
          </a:p>
        </p:txBody>
      </p:sp>
      <p:sp>
        <p:nvSpPr>
          <p:cNvPr id="3" name="Content Placeholder 2"/>
          <p:cNvSpPr>
            <a:spLocks noGrp="1"/>
          </p:cNvSpPr>
          <p:nvPr>
            <p:ph sz="half" idx="1"/>
          </p:nvPr>
        </p:nvSpPr>
        <p:spPr>
          <a:xfrm>
            <a:off x="457200" y="1920085"/>
            <a:ext cx="3048000" cy="4434840"/>
          </a:xfrm>
        </p:spPr>
        <p:txBody>
          <a:bodyPr>
            <a:normAutofit fontScale="92500" lnSpcReduction="10000"/>
          </a:bodyPr>
          <a:lstStyle/>
          <a:p>
            <a:r>
              <a:rPr lang="sr-Cyrl-CS" dirty="0" smtClean="0">
                <a:latin typeface="+mj-lt"/>
              </a:rPr>
              <a:t>Диспозиција је, у суштини, изглед (скица) нашег технолошког система онакав какав ми мислимо да треба да буде. Према табели 3.1, наша диспозиција за систем 3.2 би изгледала отприлике као на следећој слици.</a:t>
            </a:r>
            <a:endParaRPr lang="en-US" dirty="0">
              <a:latin typeface="+mj-lt"/>
            </a:endParaRPr>
          </a:p>
        </p:txBody>
      </p:sp>
      <p:pic>
        <p:nvPicPr>
          <p:cNvPr id="5" name="Content Placeholder 4" descr="Dispozicija tehnoloskog sistema 3.2.bmp"/>
          <p:cNvPicPr>
            <a:picLocks noGrp="1" noChangeAspect="1"/>
          </p:cNvPicPr>
          <p:nvPr>
            <p:ph sz="half" idx="2"/>
          </p:nvPr>
        </p:nvPicPr>
        <p:blipFill>
          <a:blip r:embed="rId2"/>
          <a:stretch>
            <a:fillRect/>
          </a:stretch>
        </p:blipFill>
        <p:spPr>
          <a:xfrm>
            <a:off x="3429000" y="1600200"/>
            <a:ext cx="5562600" cy="4648200"/>
          </a:xfrm>
        </p:spPr>
      </p:pic>
      <p:sp>
        <p:nvSpPr>
          <p:cNvPr id="6" name="Slide Number Placeholder 5"/>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CS" sz="5400" dirty="0" smtClean="0"/>
              <a:t>Блок дијаграм симулационог система</a:t>
            </a:r>
            <a:endParaRPr lang="en-US" dirty="0"/>
          </a:p>
        </p:txBody>
      </p:sp>
      <p:pic>
        <p:nvPicPr>
          <p:cNvPr id="4" name="Content Placeholder 3" descr="Blok dijagram sistema 3.2.jpg"/>
          <p:cNvPicPr>
            <a:picLocks noGrp="1" noChangeAspect="1"/>
          </p:cNvPicPr>
          <p:nvPr>
            <p:ph idx="1"/>
          </p:nvPr>
        </p:nvPicPr>
        <p:blipFill>
          <a:blip r:embed="rId2"/>
          <a:stretch>
            <a:fillRect/>
          </a:stretch>
        </p:blipFill>
        <p:spPr>
          <a:xfrm>
            <a:off x="2971800" y="1219200"/>
            <a:ext cx="3245473" cy="5410200"/>
          </a:xfrm>
        </p:spPr>
      </p:pic>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sz="5400" dirty="0" smtClean="0"/>
              <a:t>Моделирање система применом </a:t>
            </a:r>
            <a:r>
              <a:rPr lang="en-US" sz="5400" dirty="0" err="1" smtClean="0"/>
              <a:t>AnyLogic</a:t>
            </a:r>
            <a:r>
              <a:rPr lang="en-US" sz="5400" dirty="0" smtClean="0"/>
              <a:t> </a:t>
            </a:r>
            <a:r>
              <a:rPr lang="en-US" sz="5400" dirty="0" err="1" smtClean="0"/>
              <a:t>софтвера</a:t>
            </a:r>
            <a:endParaRPr lang="en-US" dirty="0"/>
          </a:p>
        </p:txBody>
      </p:sp>
      <p:sp>
        <p:nvSpPr>
          <p:cNvPr id="3" name="Content Placeholder 2"/>
          <p:cNvSpPr>
            <a:spLocks noGrp="1"/>
          </p:cNvSpPr>
          <p:nvPr>
            <p:ph sz="half" idx="1"/>
          </p:nvPr>
        </p:nvSpPr>
        <p:spPr>
          <a:xfrm>
            <a:off x="457200" y="1920085"/>
            <a:ext cx="3124200" cy="4434840"/>
          </a:xfrm>
        </p:spPr>
        <p:txBody>
          <a:bodyPr/>
          <a:lstStyle/>
          <a:p>
            <a:r>
              <a:rPr lang="sr-Cyrl-CS" dirty="0" smtClean="0">
                <a:latin typeface="+mj-lt"/>
              </a:rPr>
              <a:t>Према табели 3.1, ми смо успешно моделирали систем 3.2 у </a:t>
            </a:r>
            <a:r>
              <a:rPr lang="en-US" dirty="0" err="1" smtClean="0">
                <a:latin typeface="+mj-lt"/>
              </a:rPr>
              <a:t>AnyLogic</a:t>
            </a:r>
            <a:r>
              <a:rPr lang="sr-Cyrl-CS" dirty="0" smtClean="0">
                <a:latin typeface="+mj-lt"/>
              </a:rPr>
              <a:t> софтверу. Током активне симулације, он изгледа овако</a:t>
            </a:r>
            <a:endParaRPr lang="en-US" dirty="0" smtClean="0">
              <a:latin typeface="+mj-lt"/>
            </a:endParaRPr>
          </a:p>
          <a:p>
            <a:endParaRPr lang="en-US" dirty="0"/>
          </a:p>
        </p:txBody>
      </p:sp>
      <p:pic>
        <p:nvPicPr>
          <p:cNvPr id="5" name="Content Placeholder 4" descr="Zadatak 3.2 Screenshot.JPG"/>
          <p:cNvPicPr>
            <a:picLocks noGrp="1" noChangeAspect="1"/>
          </p:cNvPicPr>
          <p:nvPr>
            <p:ph sz="half" idx="2"/>
          </p:nvPr>
        </p:nvPicPr>
        <p:blipFill>
          <a:blip r:embed="rId2"/>
          <a:stretch>
            <a:fillRect/>
          </a:stretch>
        </p:blipFill>
        <p:spPr>
          <a:xfrm>
            <a:off x="3581400" y="2133600"/>
            <a:ext cx="5257800" cy="3962399"/>
          </a:xfrm>
        </p:spPr>
      </p:pic>
      <p:sp>
        <p:nvSpPr>
          <p:cNvPr id="6" name="Slide Number Placeholder 5"/>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sz="5400" dirty="0" smtClean="0"/>
              <a:t>Генерисање извештаја након извршене симулације</a:t>
            </a:r>
            <a:endParaRPr lang="en-US" dirty="0"/>
          </a:p>
        </p:txBody>
      </p:sp>
      <p:pic>
        <p:nvPicPr>
          <p:cNvPr id="4" name="Content Placeholder 3" descr="Zadatak 3.2 Izvestaj Screenshot.jpg"/>
          <p:cNvPicPr>
            <a:picLocks noGrp="1" noChangeAspect="1"/>
          </p:cNvPicPr>
          <p:nvPr>
            <p:ph idx="1"/>
          </p:nvPr>
        </p:nvPicPr>
        <p:blipFill>
          <a:blip r:embed="rId2"/>
          <a:stretch>
            <a:fillRect/>
          </a:stretch>
        </p:blipFill>
        <p:spPr>
          <a:xfrm>
            <a:off x="1600200" y="1935163"/>
            <a:ext cx="6324600" cy="4541837"/>
          </a:xfrm>
        </p:spPr>
      </p:pic>
      <p:sp>
        <p:nvSpPr>
          <p:cNvPr id="5" name="Slide Number Placeholder 4"/>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sz="5400" dirty="0" smtClean="0"/>
              <a:t>Анализа извештаја и коментар о добијеним резултатима</a:t>
            </a:r>
            <a:endParaRPr lang="en-US" dirty="0"/>
          </a:p>
        </p:txBody>
      </p:sp>
      <p:sp>
        <p:nvSpPr>
          <p:cNvPr id="3" name="Content Placeholder 2"/>
          <p:cNvSpPr>
            <a:spLocks noGrp="1"/>
          </p:cNvSpPr>
          <p:nvPr>
            <p:ph idx="1"/>
          </p:nvPr>
        </p:nvSpPr>
        <p:spPr/>
        <p:txBody>
          <a:bodyPr>
            <a:normAutofit/>
          </a:bodyPr>
          <a:lstStyle/>
          <a:p>
            <a:r>
              <a:rPr lang="sr-Cyrl-CS" dirty="0" smtClean="0">
                <a:latin typeface="+mj-lt"/>
              </a:rPr>
              <a:t> </a:t>
            </a:r>
            <a:r>
              <a:rPr lang="en-US" dirty="0" err="1" smtClean="0">
                <a:latin typeface="+mj-lt"/>
              </a:rPr>
              <a:t>Уск</a:t>
            </a:r>
            <a:r>
              <a:rPr lang="sr-Cyrl-CS" dirty="0" smtClean="0">
                <a:latin typeface="+mj-lt"/>
              </a:rPr>
              <a:t>о </a:t>
            </a:r>
            <a:r>
              <a:rPr lang="en-US" dirty="0" err="1" smtClean="0">
                <a:latin typeface="+mj-lt"/>
              </a:rPr>
              <a:t>грл</a:t>
            </a:r>
            <a:r>
              <a:rPr lang="sr-Cyrl-CS" dirty="0" smtClean="0">
                <a:latin typeface="+mj-lt"/>
              </a:rPr>
              <a:t>о (застој у производњи) се појављује на машини 1</a:t>
            </a:r>
            <a:r>
              <a:rPr lang="sr-Cyrl-CS" dirty="0" smtClean="0">
                <a:latin typeface="+mj-lt"/>
              </a:rPr>
              <a:t>.</a:t>
            </a:r>
          </a:p>
          <a:p>
            <a:r>
              <a:rPr lang="sr-Cyrl-CS" dirty="0" smtClean="0">
                <a:latin typeface="+mj-lt"/>
              </a:rPr>
              <a:t> </a:t>
            </a:r>
            <a:r>
              <a:rPr lang="en-US" dirty="0" err="1" smtClean="0">
                <a:latin typeface="+mj-lt"/>
              </a:rPr>
              <a:t>Ре</a:t>
            </a:r>
            <a:r>
              <a:rPr lang="sr-Cyrl-CS" dirty="0" smtClean="0">
                <a:latin typeface="+mj-lt"/>
              </a:rPr>
              <a:t>ш</a:t>
            </a:r>
            <a:r>
              <a:rPr lang="en-US" dirty="0" err="1" smtClean="0">
                <a:latin typeface="+mj-lt"/>
              </a:rPr>
              <a:t>ење</a:t>
            </a:r>
            <a:r>
              <a:rPr lang="en-US" dirty="0" smtClean="0">
                <a:latin typeface="+mj-lt"/>
              </a:rPr>
              <a:t> </a:t>
            </a:r>
            <a:r>
              <a:rPr lang="sr-Cyrl-CS" dirty="0" smtClean="0">
                <a:latin typeface="+mj-lt"/>
              </a:rPr>
              <a:t>за то </a:t>
            </a:r>
            <a:r>
              <a:rPr lang="en-US" dirty="0" err="1" smtClean="0">
                <a:latin typeface="+mj-lt"/>
              </a:rPr>
              <a:t>би</a:t>
            </a:r>
            <a:r>
              <a:rPr lang="en-US" dirty="0" smtClean="0">
                <a:latin typeface="+mj-lt"/>
              </a:rPr>
              <a:t> </a:t>
            </a:r>
            <a:r>
              <a:rPr lang="en-US" dirty="0" err="1" smtClean="0">
                <a:latin typeface="+mj-lt"/>
              </a:rPr>
              <a:t>било</a:t>
            </a:r>
            <a:r>
              <a:rPr lang="en-US" dirty="0" smtClean="0">
                <a:latin typeface="+mj-lt"/>
              </a:rPr>
              <a:t> </a:t>
            </a:r>
            <a:r>
              <a:rPr lang="en-US" dirty="0" err="1" smtClean="0">
                <a:latin typeface="+mj-lt"/>
              </a:rPr>
              <a:t>набавити</a:t>
            </a:r>
            <a:r>
              <a:rPr lang="en-US" dirty="0" smtClean="0">
                <a:latin typeface="+mj-lt"/>
              </a:rPr>
              <a:t> </a:t>
            </a:r>
            <a:r>
              <a:rPr lang="sr-Cyrl-CS" dirty="0" smtClean="0">
                <a:latin typeface="+mj-lt"/>
              </a:rPr>
              <a:t>једну много </a:t>
            </a:r>
            <a:r>
              <a:rPr lang="en-US" dirty="0" err="1" smtClean="0">
                <a:latin typeface="+mj-lt"/>
              </a:rPr>
              <a:t>бр</a:t>
            </a:r>
            <a:r>
              <a:rPr lang="sr-Cyrl-CS" dirty="0" smtClean="0">
                <a:latin typeface="+mj-lt"/>
              </a:rPr>
              <a:t>ж</a:t>
            </a:r>
            <a:r>
              <a:rPr lang="en-US" dirty="0" smtClean="0">
                <a:latin typeface="+mj-lt"/>
              </a:rPr>
              <a:t>у </a:t>
            </a:r>
            <a:r>
              <a:rPr lang="en-US" dirty="0" err="1" smtClean="0">
                <a:latin typeface="+mj-lt"/>
              </a:rPr>
              <a:t>ма</a:t>
            </a:r>
            <a:r>
              <a:rPr lang="sr-Cyrl-CS" dirty="0" smtClean="0">
                <a:latin typeface="+mj-lt"/>
              </a:rPr>
              <a:t>ш</a:t>
            </a:r>
            <a:r>
              <a:rPr lang="en-US" dirty="0" err="1" smtClean="0">
                <a:latin typeface="+mj-lt"/>
              </a:rPr>
              <a:t>ину</a:t>
            </a:r>
            <a:r>
              <a:rPr lang="en-US" dirty="0" smtClean="0">
                <a:latin typeface="+mj-lt"/>
              </a:rPr>
              <a:t> </a:t>
            </a:r>
            <a:r>
              <a:rPr lang="en-US" dirty="0" err="1" smtClean="0">
                <a:latin typeface="+mj-lt"/>
              </a:rPr>
              <a:t>или</a:t>
            </a:r>
            <a:r>
              <a:rPr lang="en-US" dirty="0" smtClean="0">
                <a:latin typeface="+mj-lt"/>
              </a:rPr>
              <a:t> </a:t>
            </a:r>
            <a:r>
              <a:rPr lang="en-US" dirty="0" err="1" smtClean="0">
                <a:latin typeface="+mj-lt"/>
              </a:rPr>
              <a:t>ви</a:t>
            </a:r>
            <a:r>
              <a:rPr lang="sr-Cyrl-CS" dirty="0" smtClean="0">
                <a:latin typeface="+mj-lt"/>
              </a:rPr>
              <a:t>ш</a:t>
            </a:r>
            <a:r>
              <a:rPr lang="en-US" dirty="0" smtClean="0">
                <a:latin typeface="+mj-lt"/>
              </a:rPr>
              <a:t>е </a:t>
            </a:r>
            <a:r>
              <a:rPr lang="en-US" dirty="0" err="1" smtClean="0">
                <a:latin typeface="+mj-lt"/>
              </a:rPr>
              <a:t>истих</a:t>
            </a:r>
            <a:r>
              <a:rPr lang="en-US" dirty="0" smtClean="0">
                <a:latin typeface="+mj-lt"/>
              </a:rPr>
              <a:t> </a:t>
            </a:r>
            <a:r>
              <a:rPr lang="en-US" dirty="0" err="1" smtClean="0">
                <a:latin typeface="+mj-lt"/>
              </a:rPr>
              <a:t>ма</a:t>
            </a:r>
            <a:r>
              <a:rPr lang="sr-Cyrl-CS" dirty="0" smtClean="0">
                <a:latin typeface="+mj-lt"/>
              </a:rPr>
              <a:t>ш</a:t>
            </a:r>
            <a:r>
              <a:rPr lang="en-US" dirty="0" err="1" smtClean="0">
                <a:latin typeface="+mj-lt"/>
              </a:rPr>
              <a:t>ина</a:t>
            </a:r>
            <a:r>
              <a:rPr lang="sr-Cyrl-CS" dirty="0" smtClean="0">
                <a:latin typeface="+mj-lt"/>
              </a:rPr>
              <a:t> </a:t>
            </a:r>
            <a:endParaRPr lang="sr-Cyrl-CS" dirty="0" smtClean="0">
              <a:latin typeface="+mj-lt"/>
            </a:endParaRPr>
          </a:p>
          <a:p>
            <a:r>
              <a:rPr lang="sr-Cyrl-RS" dirty="0" smtClean="0">
                <a:latin typeface="+mj-lt"/>
              </a:rPr>
              <a:t>О</a:t>
            </a:r>
            <a:r>
              <a:rPr lang="en-US" dirty="0" err="1" smtClean="0">
                <a:latin typeface="+mj-lt"/>
              </a:rPr>
              <a:t>птимално</a:t>
            </a:r>
            <a:r>
              <a:rPr lang="en-US" dirty="0" smtClean="0">
                <a:latin typeface="+mj-lt"/>
              </a:rPr>
              <a:t> </a:t>
            </a:r>
            <a:r>
              <a:rPr lang="en-US" dirty="0" err="1" smtClean="0">
                <a:latin typeface="+mj-lt"/>
              </a:rPr>
              <a:t>време</a:t>
            </a:r>
            <a:r>
              <a:rPr lang="en-US" dirty="0" smtClean="0">
                <a:latin typeface="+mj-lt"/>
              </a:rPr>
              <a:t> </a:t>
            </a:r>
            <a:r>
              <a:rPr lang="en-US" dirty="0" err="1" smtClean="0">
                <a:latin typeface="+mj-lt"/>
              </a:rPr>
              <a:t>доласка</a:t>
            </a:r>
            <a:r>
              <a:rPr lang="en-US" dirty="0" smtClean="0">
                <a:latin typeface="+mj-lt"/>
              </a:rPr>
              <a:t> </a:t>
            </a:r>
            <a:r>
              <a:rPr lang="en-US" dirty="0" err="1" smtClean="0">
                <a:latin typeface="+mj-lt"/>
              </a:rPr>
              <a:t>један</a:t>
            </a:r>
            <a:r>
              <a:rPr lang="en-US" dirty="0" smtClean="0">
                <a:latin typeface="+mj-lt"/>
              </a:rPr>
              <a:t> </a:t>
            </a:r>
            <a:r>
              <a:rPr lang="sr-Cyrl-CS" dirty="0" smtClean="0">
                <a:latin typeface="+mj-lt"/>
              </a:rPr>
              <a:t>део </a:t>
            </a:r>
            <a:r>
              <a:rPr lang="en-US" dirty="0" err="1" smtClean="0">
                <a:latin typeface="+mj-lt"/>
              </a:rPr>
              <a:t>на</a:t>
            </a:r>
            <a:r>
              <a:rPr lang="en-US" dirty="0" smtClean="0">
                <a:latin typeface="+mj-lt"/>
              </a:rPr>
              <a:t> </a:t>
            </a:r>
            <a:r>
              <a:rPr lang="en-US" dirty="0" err="1" smtClean="0">
                <a:latin typeface="+mj-lt"/>
              </a:rPr>
              <a:t>сваких</a:t>
            </a:r>
            <a:r>
              <a:rPr lang="en-US" dirty="0" smtClean="0">
                <a:latin typeface="+mj-lt"/>
              </a:rPr>
              <a:t> 100 </a:t>
            </a:r>
            <a:r>
              <a:rPr lang="en-US" dirty="0" err="1" smtClean="0">
                <a:latin typeface="+mj-lt"/>
              </a:rPr>
              <a:t>секунди</a:t>
            </a:r>
            <a:r>
              <a:rPr lang="en-US" dirty="0" smtClean="0">
                <a:latin typeface="+mj-lt"/>
              </a:rPr>
              <a:t>. У </a:t>
            </a:r>
            <a:r>
              <a:rPr lang="en-US" dirty="0" err="1" smtClean="0">
                <a:latin typeface="+mj-lt"/>
              </a:rPr>
              <a:t>том</a:t>
            </a:r>
            <a:r>
              <a:rPr lang="en-US" dirty="0" smtClean="0">
                <a:latin typeface="+mj-lt"/>
              </a:rPr>
              <a:t> </a:t>
            </a:r>
            <a:r>
              <a:rPr lang="en-US" dirty="0" err="1" smtClean="0">
                <a:latin typeface="+mj-lt"/>
              </a:rPr>
              <a:t>слу</a:t>
            </a:r>
            <a:r>
              <a:rPr lang="sr-Cyrl-CS" dirty="0" smtClean="0">
                <a:latin typeface="+mj-lt"/>
              </a:rPr>
              <a:t>ч</a:t>
            </a:r>
            <a:r>
              <a:rPr lang="en-US" dirty="0" err="1" smtClean="0">
                <a:latin typeface="+mj-lt"/>
              </a:rPr>
              <a:t>ају</a:t>
            </a:r>
            <a:r>
              <a:rPr lang="en-US" dirty="0" smtClean="0">
                <a:latin typeface="+mj-lt"/>
              </a:rPr>
              <a:t> </a:t>
            </a:r>
            <a:r>
              <a:rPr lang="en-US" dirty="0" err="1" smtClean="0">
                <a:latin typeface="+mj-lt"/>
              </a:rPr>
              <a:t>симулација</a:t>
            </a:r>
            <a:r>
              <a:rPr lang="en-US" dirty="0" smtClean="0">
                <a:latin typeface="+mj-lt"/>
              </a:rPr>
              <a:t> </a:t>
            </a:r>
            <a:r>
              <a:rPr lang="en-US" dirty="0" err="1" smtClean="0">
                <a:latin typeface="+mj-lt"/>
              </a:rPr>
              <a:t>ради</a:t>
            </a:r>
            <a:r>
              <a:rPr lang="en-US" dirty="0" smtClean="0">
                <a:latin typeface="+mj-lt"/>
              </a:rPr>
              <a:t> </a:t>
            </a:r>
            <a:r>
              <a:rPr lang="en-US" dirty="0" err="1" smtClean="0">
                <a:latin typeface="+mj-lt"/>
              </a:rPr>
              <a:t>неограни</a:t>
            </a:r>
            <a:r>
              <a:rPr lang="sr-Cyrl-CS" dirty="0" smtClean="0">
                <a:latin typeface="+mj-lt"/>
              </a:rPr>
              <a:t>ч</a:t>
            </a:r>
            <a:r>
              <a:rPr lang="en-US" dirty="0" err="1" smtClean="0">
                <a:latin typeface="+mj-lt"/>
              </a:rPr>
              <a:t>ено</a:t>
            </a:r>
            <a:r>
              <a:rPr lang="en-US" dirty="0" smtClean="0">
                <a:latin typeface="+mj-lt"/>
              </a:rPr>
              <a:t> </a:t>
            </a:r>
            <a:r>
              <a:rPr lang="en-US" dirty="0" err="1" smtClean="0">
                <a:latin typeface="+mj-lt"/>
              </a:rPr>
              <a:t>дуго</a:t>
            </a:r>
            <a:r>
              <a:rPr lang="sr-Cyrl-CS" dirty="0" smtClean="0">
                <a:latin typeface="+mj-lt"/>
              </a:rPr>
              <a:t>, </a:t>
            </a:r>
            <a:r>
              <a:rPr lang="en-US" dirty="0" err="1" smtClean="0">
                <a:latin typeface="+mj-lt"/>
              </a:rPr>
              <a:t>тј</a:t>
            </a:r>
            <a:r>
              <a:rPr lang="en-US" dirty="0" smtClean="0">
                <a:latin typeface="+mj-lt"/>
              </a:rPr>
              <a:t> </a:t>
            </a:r>
            <a:r>
              <a:rPr lang="en-US" dirty="0" err="1" smtClean="0">
                <a:latin typeface="+mj-lt"/>
              </a:rPr>
              <a:t>нема</a:t>
            </a:r>
            <a:r>
              <a:rPr lang="sr-Cyrl-CS" dirty="0" smtClean="0">
                <a:latin typeface="+mj-lt"/>
              </a:rPr>
              <a:t> појаве </a:t>
            </a:r>
            <a:r>
              <a:rPr lang="en-US" dirty="0" err="1" smtClean="0">
                <a:latin typeface="+mj-lt"/>
              </a:rPr>
              <a:t>уских</a:t>
            </a:r>
            <a:r>
              <a:rPr lang="en-US" dirty="0" smtClean="0">
                <a:latin typeface="+mj-lt"/>
              </a:rPr>
              <a:t> </a:t>
            </a:r>
            <a:r>
              <a:rPr lang="en-US" dirty="0" err="1" smtClean="0">
                <a:latin typeface="+mj-lt"/>
              </a:rPr>
              <a:t>грла</a:t>
            </a:r>
            <a:r>
              <a:rPr lang="en-US" dirty="0" smtClean="0">
                <a:latin typeface="+mj-lt"/>
              </a:rPr>
              <a:t>.</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r-Cyrl-CS" sz="4800" dirty="0" smtClean="0"/>
              <a:t>Задатак 3.2: </a:t>
            </a:r>
            <a:br>
              <a:rPr lang="sr-Cyrl-CS" sz="4800" dirty="0" smtClean="0"/>
            </a:br>
            <a:r>
              <a:rPr lang="sr-Cyrl-CS" sz="4800" dirty="0" smtClean="0"/>
              <a:t>Технолошки систем 3.4</a:t>
            </a:r>
            <a:endParaRPr lang="en-US" sz="4800" dirty="0"/>
          </a:p>
        </p:txBody>
      </p:sp>
      <p:sp>
        <p:nvSpPr>
          <p:cNvPr id="3" name="Content Placeholder 2"/>
          <p:cNvSpPr>
            <a:spLocks noGrp="1"/>
          </p:cNvSpPr>
          <p:nvPr>
            <p:ph idx="1"/>
          </p:nvPr>
        </p:nvSpPr>
        <p:spPr/>
        <p:txBody>
          <a:bodyPr>
            <a:normAutofit/>
          </a:bodyPr>
          <a:lstStyle/>
          <a:p>
            <a:r>
              <a:rPr lang="sr-Cyrl-CS" sz="2800" dirty="0" smtClean="0">
                <a:latin typeface="+mj-lt"/>
              </a:rPr>
              <a:t>Диспозиција технолошког система</a:t>
            </a:r>
            <a:endParaRPr lang="en-US" sz="2800" dirty="0" smtClean="0">
              <a:latin typeface="+mj-lt"/>
            </a:endParaRPr>
          </a:p>
          <a:p>
            <a:r>
              <a:rPr lang="sr-Cyrl-CS" sz="2800" dirty="0" smtClean="0">
                <a:latin typeface="+mj-lt"/>
              </a:rPr>
              <a:t>Блок дијаграм симулационог система</a:t>
            </a:r>
            <a:endParaRPr lang="en-US" sz="2800" dirty="0" smtClean="0">
              <a:latin typeface="+mj-lt"/>
            </a:endParaRPr>
          </a:p>
          <a:p>
            <a:r>
              <a:rPr lang="sr-Cyrl-CS" sz="2800" dirty="0" smtClean="0">
                <a:latin typeface="+mj-lt"/>
              </a:rPr>
              <a:t>Моделирање система применом </a:t>
            </a:r>
            <a:r>
              <a:rPr lang="en-US" sz="2800" dirty="0" err="1" smtClean="0">
                <a:latin typeface="+mj-lt"/>
              </a:rPr>
              <a:t>AnyLogic</a:t>
            </a:r>
            <a:r>
              <a:rPr lang="en-US" sz="2800" dirty="0" smtClean="0">
                <a:latin typeface="+mj-lt"/>
              </a:rPr>
              <a:t> </a:t>
            </a:r>
            <a:r>
              <a:rPr lang="en-US" sz="2800" dirty="0" err="1" smtClean="0">
                <a:latin typeface="+mj-lt"/>
              </a:rPr>
              <a:t>софтвера</a:t>
            </a:r>
            <a:endParaRPr lang="en-US" sz="2800" dirty="0" smtClean="0">
              <a:latin typeface="+mj-lt"/>
            </a:endParaRPr>
          </a:p>
          <a:p>
            <a:r>
              <a:rPr lang="sr-Cyrl-CS" sz="2800" dirty="0" smtClean="0">
                <a:latin typeface="+mj-lt"/>
              </a:rPr>
              <a:t>Генерисање извештаја након извршене симулације</a:t>
            </a:r>
            <a:endParaRPr lang="en-US" sz="2800" dirty="0" smtClean="0">
              <a:latin typeface="+mj-lt"/>
            </a:endParaRPr>
          </a:p>
          <a:p>
            <a:r>
              <a:rPr lang="sr-Cyrl-CS" sz="2800" dirty="0" smtClean="0">
                <a:latin typeface="+mj-lt"/>
              </a:rPr>
              <a:t>Анализа извештаја и коментар о добијеним резултатима</a:t>
            </a:r>
            <a:endParaRPr lang="en-US" sz="2800" dirty="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sz="5400" dirty="0" smtClean="0"/>
              <a:t>Диспозиција технолошког система</a:t>
            </a:r>
            <a:endParaRPr lang="en-US" dirty="0"/>
          </a:p>
        </p:txBody>
      </p:sp>
      <p:pic>
        <p:nvPicPr>
          <p:cNvPr id="8" name="Content Placeholder 7" descr="Dispozicija tehnoloskog sistema 3.4.bmp"/>
          <p:cNvPicPr>
            <a:picLocks noGrp="1" noChangeAspect="1"/>
          </p:cNvPicPr>
          <p:nvPr>
            <p:ph sz="half" idx="2"/>
          </p:nvPr>
        </p:nvPicPr>
        <p:blipFill>
          <a:blip r:embed="rId2"/>
          <a:stretch>
            <a:fillRect/>
          </a:stretch>
        </p:blipFill>
        <p:spPr>
          <a:xfrm>
            <a:off x="990600" y="1752600"/>
            <a:ext cx="7391399" cy="4800599"/>
          </a:xfrm>
        </p:spPr>
      </p:pic>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CS" sz="5400" dirty="0" smtClean="0"/>
              <a:t>Блок дијаграм симулационог система</a:t>
            </a:r>
            <a:endParaRPr lang="en-US" dirty="0"/>
          </a:p>
        </p:txBody>
      </p:sp>
      <p:pic>
        <p:nvPicPr>
          <p:cNvPr id="6" name="Content Placeholder 5" descr="Blok dijagram sistema 3.4.jpg"/>
          <p:cNvPicPr>
            <a:picLocks noGrp="1" noChangeAspect="1"/>
          </p:cNvPicPr>
          <p:nvPr>
            <p:ph idx="1"/>
          </p:nvPr>
        </p:nvPicPr>
        <p:blipFill>
          <a:blip r:embed="rId2"/>
          <a:stretch>
            <a:fillRect/>
          </a:stretch>
        </p:blipFill>
        <p:spPr>
          <a:xfrm>
            <a:off x="2667000" y="1219200"/>
            <a:ext cx="3200400" cy="5486400"/>
          </a:xfrm>
        </p:spPr>
      </p:pic>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sz="4800" dirty="0" smtClean="0"/>
              <a:t>Моделирање система применом </a:t>
            </a:r>
            <a:r>
              <a:rPr lang="en-US" sz="4800" dirty="0" err="1" smtClean="0"/>
              <a:t>AnyLogic</a:t>
            </a:r>
            <a:r>
              <a:rPr lang="en-US" sz="4800" dirty="0" smtClean="0"/>
              <a:t> </a:t>
            </a:r>
            <a:r>
              <a:rPr lang="en-US" sz="4800" dirty="0" err="1" smtClean="0"/>
              <a:t>софтвера</a:t>
            </a:r>
            <a:endParaRPr lang="en-US" dirty="0"/>
          </a:p>
        </p:txBody>
      </p:sp>
      <p:pic>
        <p:nvPicPr>
          <p:cNvPr id="4" name="Content Placeholder 3" descr="Zadatak 3.4 Screenshot.JPG"/>
          <p:cNvPicPr>
            <a:picLocks noGrp="1" noChangeAspect="1"/>
          </p:cNvPicPr>
          <p:nvPr>
            <p:ph idx="1"/>
          </p:nvPr>
        </p:nvPicPr>
        <p:blipFill>
          <a:blip r:embed="rId2"/>
          <a:stretch>
            <a:fillRect/>
          </a:stretch>
        </p:blipFill>
        <p:spPr>
          <a:xfrm>
            <a:off x="533400" y="1905000"/>
            <a:ext cx="8077199" cy="4648199"/>
          </a:xfrm>
        </p:spPr>
      </p:pic>
      <p:sp>
        <p:nvSpPr>
          <p:cNvPr id="5" name="Slide Number Placeholder 4"/>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sz="5400" dirty="0" smtClean="0"/>
              <a:t>Генерисање извештаја након извршене симулације</a:t>
            </a:r>
            <a:endParaRPr lang="en-US" dirty="0"/>
          </a:p>
        </p:txBody>
      </p:sp>
      <p:pic>
        <p:nvPicPr>
          <p:cNvPr id="6" name="Content Placeholder 5" descr="Zadatak 3.4 Izvestaj Screenshot.jpg"/>
          <p:cNvPicPr>
            <a:picLocks noGrp="1" noChangeAspect="1"/>
          </p:cNvPicPr>
          <p:nvPr>
            <p:ph idx="1"/>
          </p:nvPr>
        </p:nvPicPr>
        <p:blipFill>
          <a:blip r:embed="rId2"/>
          <a:stretch>
            <a:fillRect/>
          </a:stretch>
        </p:blipFill>
        <p:spPr>
          <a:xfrm>
            <a:off x="1371600" y="1935163"/>
            <a:ext cx="6248399" cy="4541837"/>
          </a:xfrm>
        </p:spPr>
      </p:pic>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brary.jpg"/>
          <p:cNvPicPr>
            <a:picLocks noChangeAspect="1"/>
          </p:cNvPicPr>
          <p:nvPr/>
        </p:nvPicPr>
        <p:blipFill>
          <a:blip r:embed="rId2"/>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CS" sz="5400" dirty="0" smtClean="0"/>
              <a:t>Анализа извештаја и коментар о добијеним резултатима</a:t>
            </a:r>
            <a:endParaRPr lang="en-US" dirty="0"/>
          </a:p>
        </p:txBody>
      </p:sp>
      <p:sp>
        <p:nvSpPr>
          <p:cNvPr id="3" name="Content Placeholder 2"/>
          <p:cNvSpPr>
            <a:spLocks noGrp="1"/>
          </p:cNvSpPr>
          <p:nvPr>
            <p:ph idx="1"/>
          </p:nvPr>
        </p:nvSpPr>
        <p:spPr/>
        <p:txBody>
          <a:bodyPr>
            <a:normAutofit/>
          </a:bodyPr>
          <a:lstStyle/>
          <a:p>
            <a:r>
              <a:rPr lang="sr-Cyrl-CS" dirty="0" smtClean="0">
                <a:latin typeface="+mj-lt"/>
              </a:rPr>
              <a:t> </a:t>
            </a:r>
            <a:r>
              <a:rPr lang="en-US" dirty="0" err="1" smtClean="0">
                <a:latin typeface="+mj-lt"/>
              </a:rPr>
              <a:t>Уск</a:t>
            </a:r>
            <a:r>
              <a:rPr lang="sr-Cyrl-CS" dirty="0" smtClean="0">
                <a:latin typeface="+mj-lt"/>
              </a:rPr>
              <a:t>о </a:t>
            </a:r>
            <a:r>
              <a:rPr lang="en-US" dirty="0" err="1" smtClean="0">
                <a:latin typeface="+mj-lt"/>
              </a:rPr>
              <a:t>грл</a:t>
            </a:r>
            <a:r>
              <a:rPr lang="sr-Cyrl-CS" dirty="0" smtClean="0">
                <a:latin typeface="+mj-lt"/>
              </a:rPr>
              <a:t>о (застој у производњи) се појављује на машини 1.</a:t>
            </a:r>
          </a:p>
          <a:p>
            <a:r>
              <a:rPr lang="sr-Cyrl-CS" dirty="0" smtClean="0">
                <a:latin typeface="+mj-lt"/>
              </a:rPr>
              <a:t> </a:t>
            </a:r>
            <a:r>
              <a:rPr lang="en-US" dirty="0" err="1" smtClean="0">
                <a:latin typeface="+mj-lt"/>
              </a:rPr>
              <a:t>Ре</a:t>
            </a:r>
            <a:r>
              <a:rPr lang="sr-Cyrl-CS" dirty="0" smtClean="0">
                <a:latin typeface="+mj-lt"/>
              </a:rPr>
              <a:t>ш</a:t>
            </a:r>
            <a:r>
              <a:rPr lang="en-US" dirty="0" err="1" smtClean="0">
                <a:latin typeface="+mj-lt"/>
              </a:rPr>
              <a:t>ење</a:t>
            </a:r>
            <a:r>
              <a:rPr lang="en-US" dirty="0" smtClean="0">
                <a:latin typeface="+mj-lt"/>
              </a:rPr>
              <a:t> </a:t>
            </a:r>
            <a:r>
              <a:rPr lang="sr-Cyrl-CS" dirty="0" smtClean="0">
                <a:latin typeface="+mj-lt"/>
              </a:rPr>
              <a:t>за то </a:t>
            </a:r>
            <a:r>
              <a:rPr lang="en-US" dirty="0" err="1" smtClean="0">
                <a:latin typeface="+mj-lt"/>
              </a:rPr>
              <a:t>би</a:t>
            </a:r>
            <a:r>
              <a:rPr lang="en-US" dirty="0" smtClean="0">
                <a:latin typeface="+mj-lt"/>
              </a:rPr>
              <a:t> </a:t>
            </a:r>
            <a:r>
              <a:rPr lang="en-US" dirty="0" err="1" smtClean="0">
                <a:latin typeface="+mj-lt"/>
              </a:rPr>
              <a:t>било</a:t>
            </a:r>
            <a:r>
              <a:rPr lang="en-US" dirty="0" smtClean="0">
                <a:latin typeface="+mj-lt"/>
              </a:rPr>
              <a:t> </a:t>
            </a:r>
            <a:r>
              <a:rPr lang="en-US" dirty="0" err="1" smtClean="0">
                <a:latin typeface="+mj-lt"/>
              </a:rPr>
              <a:t>набавити</a:t>
            </a:r>
            <a:r>
              <a:rPr lang="en-US" dirty="0" smtClean="0">
                <a:latin typeface="+mj-lt"/>
              </a:rPr>
              <a:t> </a:t>
            </a:r>
            <a:r>
              <a:rPr lang="sr-Cyrl-CS" dirty="0" smtClean="0">
                <a:latin typeface="+mj-lt"/>
              </a:rPr>
              <a:t>једну много </a:t>
            </a:r>
            <a:r>
              <a:rPr lang="en-US" dirty="0" err="1" smtClean="0">
                <a:latin typeface="+mj-lt"/>
              </a:rPr>
              <a:t>бр</a:t>
            </a:r>
            <a:r>
              <a:rPr lang="sr-Cyrl-CS" dirty="0" smtClean="0">
                <a:latin typeface="+mj-lt"/>
              </a:rPr>
              <a:t>ж</a:t>
            </a:r>
            <a:r>
              <a:rPr lang="en-US" dirty="0" smtClean="0">
                <a:latin typeface="+mj-lt"/>
              </a:rPr>
              <a:t>у </a:t>
            </a:r>
            <a:r>
              <a:rPr lang="en-US" dirty="0" err="1" smtClean="0">
                <a:latin typeface="+mj-lt"/>
              </a:rPr>
              <a:t>ма</a:t>
            </a:r>
            <a:r>
              <a:rPr lang="sr-Cyrl-CS" dirty="0" smtClean="0">
                <a:latin typeface="+mj-lt"/>
              </a:rPr>
              <a:t>ш</a:t>
            </a:r>
            <a:r>
              <a:rPr lang="en-US" dirty="0" err="1" smtClean="0">
                <a:latin typeface="+mj-lt"/>
              </a:rPr>
              <a:t>ину</a:t>
            </a:r>
            <a:r>
              <a:rPr lang="en-US" dirty="0" smtClean="0">
                <a:latin typeface="+mj-lt"/>
              </a:rPr>
              <a:t> </a:t>
            </a:r>
            <a:r>
              <a:rPr lang="en-US" dirty="0" err="1" smtClean="0">
                <a:latin typeface="+mj-lt"/>
              </a:rPr>
              <a:t>или</a:t>
            </a:r>
            <a:r>
              <a:rPr lang="en-US" dirty="0" smtClean="0">
                <a:latin typeface="+mj-lt"/>
              </a:rPr>
              <a:t> </a:t>
            </a:r>
            <a:r>
              <a:rPr lang="en-US" dirty="0" err="1" smtClean="0">
                <a:latin typeface="+mj-lt"/>
              </a:rPr>
              <a:t>ви</a:t>
            </a:r>
            <a:r>
              <a:rPr lang="sr-Cyrl-CS" dirty="0" smtClean="0">
                <a:latin typeface="+mj-lt"/>
              </a:rPr>
              <a:t>ш</a:t>
            </a:r>
            <a:r>
              <a:rPr lang="en-US" dirty="0" smtClean="0">
                <a:latin typeface="+mj-lt"/>
              </a:rPr>
              <a:t>е </a:t>
            </a:r>
            <a:r>
              <a:rPr lang="en-US" dirty="0" err="1" smtClean="0">
                <a:latin typeface="+mj-lt"/>
              </a:rPr>
              <a:t>истих</a:t>
            </a:r>
            <a:r>
              <a:rPr lang="en-US" dirty="0" smtClean="0">
                <a:latin typeface="+mj-lt"/>
              </a:rPr>
              <a:t> </a:t>
            </a:r>
            <a:r>
              <a:rPr lang="en-US" dirty="0" err="1" smtClean="0">
                <a:latin typeface="+mj-lt"/>
              </a:rPr>
              <a:t>ма</a:t>
            </a:r>
            <a:r>
              <a:rPr lang="sr-Cyrl-CS" dirty="0" smtClean="0">
                <a:latin typeface="+mj-lt"/>
              </a:rPr>
              <a:t>ш</a:t>
            </a:r>
            <a:r>
              <a:rPr lang="en-US" dirty="0" err="1" smtClean="0">
                <a:latin typeface="+mj-lt"/>
              </a:rPr>
              <a:t>ина</a:t>
            </a:r>
            <a:r>
              <a:rPr lang="sr-Cyrl-CS" dirty="0" smtClean="0">
                <a:latin typeface="+mj-lt"/>
              </a:rPr>
              <a:t> </a:t>
            </a:r>
          </a:p>
          <a:p>
            <a:r>
              <a:rPr lang="sr-Cyrl-RS" dirty="0" smtClean="0">
                <a:latin typeface="+mj-lt"/>
              </a:rPr>
              <a:t>О</a:t>
            </a:r>
            <a:r>
              <a:rPr lang="en-US" dirty="0" err="1" smtClean="0">
                <a:latin typeface="+mj-lt"/>
              </a:rPr>
              <a:t>птимално</a:t>
            </a:r>
            <a:r>
              <a:rPr lang="en-US" dirty="0" smtClean="0">
                <a:latin typeface="+mj-lt"/>
              </a:rPr>
              <a:t> </a:t>
            </a:r>
            <a:r>
              <a:rPr lang="en-US" dirty="0" err="1" smtClean="0">
                <a:latin typeface="+mj-lt"/>
              </a:rPr>
              <a:t>време</a:t>
            </a:r>
            <a:r>
              <a:rPr lang="en-US" dirty="0" smtClean="0">
                <a:latin typeface="+mj-lt"/>
              </a:rPr>
              <a:t> </a:t>
            </a:r>
            <a:r>
              <a:rPr lang="en-US" dirty="0" err="1" smtClean="0">
                <a:latin typeface="+mj-lt"/>
              </a:rPr>
              <a:t>доласка</a:t>
            </a:r>
            <a:r>
              <a:rPr lang="en-US" dirty="0" smtClean="0">
                <a:latin typeface="+mj-lt"/>
              </a:rPr>
              <a:t> </a:t>
            </a:r>
            <a:r>
              <a:rPr lang="en-US" dirty="0" err="1" smtClean="0">
                <a:latin typeface="+mj-lt"/>
              </a:rPr>
              <a:t>један</a:t>
            </a:r>
            <a:r>
              <a:rPr lang="en-US" dirty="0" smtClean="0">
                <a:latin typeface="+mj-lt"/>
              </a:rPr>
              <a:t> </a:t>
            </a:r>
            <a:r>
              <a:rPr lang="sr-Cyrl-CS" dirty="0" smtClean="0">
                <a:latin typeface="+mj-lt"/>
              </a:rPr>
              <a:t>део </a:t>
            </a:r>
            <a:r>
              <a:rPr lang="en-US" dirty="0" err="1" smtClean="0">
                <a:latin typeface="+mj-lt"/>
              </a:rPr>
              <a:t>на</a:t>
            </a:r>
            <a:r>
              <a:rPr lang="en-US" dirty="0" smtClean="0">
                <a:latin typeface="+mj-lt"/>
              </a:rPr>
              <a:t> </a:t>
            </a:r>
            <a:r>
              <a:rPr lang="en-US" dirty="0" err="1" smtClean="0">
                <a:latin typeface="+mj-lt"/>
              </a:rPr>
              <a:t>сваких</a:t>
            </a:r>
            <a:r>
              <a:rPr lang="en-US" dirty="0" smtClean="0">
                <a:latin typeface="+mj-lt"/>
              </a:rPr>
              <a:t> 100 </a:t>
            </a:r>
            <a:r>
              <a:rPr lang="en-US" dirty="0" err="1" smtClean="0">
                <a:latin typeface="+mj-lt"/>
              </a:rPr>
              <a:t>секунди</a:t>
            </a:r>
            <a:r>
              <a:rPr lang="en-US" dirty="0" smtClean="0">
                <a:latin typeface="+mj-lt"/>
              </a:rPr>
              <a:t>. У </a:t>
            </a:r>
            <a:r>
              <a:rPr lang="en-US" dirty="0" err="1" smtClean="0">
                <a:latin typeface="+mj-lt"/>
              </a:rPr>
              <a:t>том</a:t>
            </a:r>
            <a:r>
              <a:rPr lang="en-US" dirty="0" smtClean="0">
                <a:latin typeface="+mj-lt"/>
              </a:rPr>
              <a:t> </a:t>
            </a:r>
            <a:r>
              <a:rPr lang="en-US" dirty="0" err="1" smtClean="0">
                <a:latin typeface="+mj-lt"/>
              </a:rPr>
              <a:t>слу</a:t>
            </a:r>
            <a:r>
              <a:rPr lang="sr-Cyrl-CS" dirty="0" smtClean="0">
                <a:latin typeface="+mj-lt"/>
              </a:rPr>
              <a:t>ч</a:t>
            </a:r>
            <a:r>
              <a:rPr lang="en-US" dirty="0" err="1" smtClean="0">
                <a:latin typeface="+mj-lt"/>
              </a:rPr>
              <a:t>ају</a:t>
            </a:r>
            <a:r>
              <a:rPr lang="en-US" dirty="0" smtClean="0">
                <a:latin typeface="+mj-lt"/>
              </a:rPr>
              <a:t> </a:t>
            </a:r>
            <a:r>
              <a:rPr lang="en-US" dirty="0" err="1" smtClean="0">
                <a:latin typeface="+mj-lt"/>
              </a:rPr>
              <a:t>симулација</a:t>
            </a:r>
            <a:r>
              <a:rPr lang="en-US" dirty="0" smtClean="0">
                <a:latin typeface="+mj-lt"/>
              </a:rPr>
              <a:t> </a:t>
            </a:r>
            <a:r>
              <a:rPr lang="en-US" dirty="0" err="1" smtClean="0">
                <a:latin typeface="+mj-lt"/>
              </a:rPr>
              <a:t>ради</a:t>
            </a:r>
            <a:r>
              <a:rPr lang="en-US" dirty="0" smtClean="0">
                <a:latin typeface="+mj-lt"/>
              </a:rPr>
              <a:t> </a:t>
            </a:r>
            <a:r>
              <a:rPr lang="en-US" dirty="0" err="1" smtClean="0">
                <a:latin typeface="+mj-lt"/>
              </a:rPr>
              <a:t>неограни</a:t>
            </a:r>
            <a:r>
              <a:rPr lang="sr-Cyrl-CS" dirty="0" smtClean="0">
                <a:latin typeface="+mj-lt"/>
              </a:rPr>
              <a:t>ч</a:t>
            </a:r>
            <a:r>
              <a:rPr lang="en-US" dirty="0" err="1" smtClean="0">
                <a:latin typeface="+mj-lt"/>
              </a:rPr>
              <a:t>ено</a:t>
            </a:r>
            <a:r>
              <a:rPr lang="en-US" dirty="0" smtClean="0">
                <a:latin typeface="+mj-lt"/>
              </a:rPr>
              <a:t> </a:t>
            </a:r>
            <a:r>
              <a:rPr lang="en-US" dirty="0" err="1" smtClean="0">
                <a:latin typeface="+mj-lt"/>
              </a:rPr>
              <a:t>дуго</a:t>
            </a:r>
            <a:r>
              <a:rPr lang="sr-Cyrl-CS" dirty="0" smtClean="0">
                <a:latin typeface="+mj-lt"/>
              </a:rPr>
              <a:t>, </a:t>
            </a:r>
            <a:r>
              <a:rPr lang="en-US" dirty="0" err="1" smtClean="0">
                <a:latin typeface="+mj-lt"/>
              </a:rPr>
              <a:t>тј</a:t>
            </a:r>
            <a:r>
              <a:rPr lang="en-US" dirty="0" smtClean="0">
                <a:latin typeface="+mj-lt"/>
              </a:rPr>
              <a:t> </a:t>
            </a:r>
            <a:r>
              <a:rPr lang="en-US" dirty="0" err="1" smtClean="0">
                <a:latin typeface="+mj-lt"/>
              </a:rPr>
              <a:t>нема</a:t>
            </a:r>
            <a:r>
              <a:rPr lang="sr-Cyrl-CS" dirty="0" smtClean="0">
                <a:latin typeface="+mj-lt"/>
              </a:rPr>
              <a:t> појаве </a:t>
            </a:r>
            <a:r>
              <a:rPr lang="en-US" dirty="0" err="1" smtClean="0">
                <a:latin typeface="+mj-lt"/>
              </a:rPr>
              <a:t>уских</a:t>
            </a:r>
            <a:r>
              <a:rPr lang="en-US" dirty="0" smtClean="0">
                <a:latin typeface="+mj-lt"/>
              </a:rPr>
              <a:t> </a:t>
            </a:r>
            <a:r>
              <a:rPr lang="en-US" dirty="0" err="1" smtClean="0">
                <a:latin typeface="+mj-lt"/>
              </a:rPr>
              <a:t>грла</a:t>
            </a:r>
            <a:r>
              <a:rPr lang="en-US" dirty="0" smtClean="0">
                <a:latin typeface="+mj-lt"/>
              </a:rPr>
              <a:t>.</a:t>
            </a:r>
            <a:endParaRPr lang="en-US" dirty="0" smtClean="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CS" sz="4800" dirty="0" smtClean="0"/>
              <a:t>Циљ симулације</a:t>
            </a:r>
            <a:endParaRPr lang="en-US" sz="4800" dirty="0"/>
          </a:p>
        </p:txBody>
      </p:sp>
      <p:sp>
        <p:nvSpPr>
          <p:cNvPr id="3" name="Content Placeholder 2"/>
          <p:cNvSpPr>
            <a:spLocks noGrp="1"/>
          </p:cNvSpPr>
          <p:nvPr>
            <p:ph idx="1"/>
          </p:nvPr>
        </p:nvSpPr>
        <p:spPr/>
        <p:txBody>
          <a:bodyPr/>
          <a:lstStyle/>
          <a:p>
            <a:pPr algn="ctr">
              <a:buNone/>
            </a:pPr>
            <a:r>
              <a:rPr lang="sr-Cyrl-CS" dirty="0" smtClean="0">
                <a:latin typeface="+mj-lt"/>
              </a:rPr>
              <a:t>	</a:t>
            </a:r>
          </a:p>
          <a:p>
            <a:r>
              <a:rPr lang="sr-Cyrl-CS" dirty="0" smtClean="0">
                <a:latin typeface="+mj-lt"/>
              </a:rPr>
              <a:t> </a:t>
            </a:r>
            <a:r>
              <a:rPr lang="en-US" sz="3200" dirty="0" err="1" smtClean="0">
                <a:latin typeface="+mj-lt"/>
              </a:rPr>
              <a:t>Организa</a:t>
            </a:r>
            <a:r>
              <a:rPr lang="sr-Cyrl-RS" sz="3200" dirty="0" smtClean="0">
                <a:latin typeface="+mj-lt"/>
              </a:rPr>
              <a:t>ција</a:t>
            </a:r>
            <a:r>
              <a:rPr lang="en-US" sz="3200" dirty="0" smtClean="0">
                <a:latin typeface="+mj-lt"/>
              </a:rPr>
              <a:t> </a:t>
            </a:r>
            <a:r>
              <a:rPr lang="en-US" sz="3200" dirty="0" err="1" smtClean="0">
                <a:latin typeface="+mj-lt"/>
              </a:rPr>
              <a:t>рад</a:t>
            </a:r>
            <a:r>
              <a:rPr lang="sr-Cyrl-RS" sz="3200" dirty="0" smtClean="0">
                <a:latin typeface="+mj-lt"/>
              </a:rPr>
              <a:t>а</a:t>
            </a:r>
            <a:r>
              <a:rPr lang="en-US" sz="3200" dirty="0" smtClean="0">
                <a:latin typeface="+mj-lt"/>
              </a:rPr>
              <a:t> </a:t>
            </a:r>
            <a:r>
              <a:rPr lang="en-US" sz="3200" dirty="0" err="1" smtClean="0">
                <a:latin typeface="+mj-lt"/>
              </a:rPr>
              <a:t>библиотекарске</a:t>
            </a:r>
            <a:r>
              <a:rPr lang="en-US" sz="3200" dirty="0" smtClean="0">
                <a:latin typeface="+mj-lt"/>
              </a:rPr>
              <a:t> </a:t>
            </a:r>
            <a:r>
              <a:rPr lang="en-US" sz="3200" dirty="0" err="1" smtClean="0">
                <a:latin typeface="+mj-lt"/>
              </a:rPr>
              <a:t>службе</a:t>
            </a:r>
            <a:r>
              <a:rPr lang="sr-Cyrl-RS" sz="3200" dirty="0" smtClean="0">
                <a:latin typeface="+mj-lt"/>
              </a:rPr>
              <a:t>.</a:t>
            </a:r>
          </a:p>
          <a:p>
            <a:pPr>
              <a:buNone/>
            </a:pPr>
            <a:endParaRPr lang="sr-Cyrl-RS" sz="3200" dirty="0" smtClean="0">
              <a:latin typeface="+mj-lt"/>
            </a:endParaRPr>
          </a:p>
          <a:p>
            <a:r>
              <a:rPr lang="sr-Cyrl-RS" sz="3200" dirty="0" smtClean="0">
                <a:latin typeface="+mj-lt"/>
              </a:rPr>
              <a:t> Б</a:t>
            </a:r>
            <a:r>
              <a:rPr lang="en-US" sz="3200" dirty="0" err="1" smtClean="0">
                <a:latin typeface="+mj-lt"/>
              </a:rPr>
              <a:t>рж</a:t>
            </a:r>
            <a:r>
              <a:rPr lang="sr-Cyrl-RS" sz="3200" dirty="0" smtClean="0">
                <a:latin typeface="+mj-lt"/>
              </a:rPr>
              <a:t>а</a:t>
            </a:r>
            <a:r>
              <a:rPr lang="en-US" sz="3200" dirty="0" smtClean="0">
                <a:latin typeface="+mj-lt"/>
              </a:rPr>
              <a:t>, </a:t>
            </a:r>
            <a:r>
              <a:rPr lang="en-US" sz="3200" dirty="0" err="1" smtClean="0">
                <a:latin typeface="+mj-lt"/>
              </a:rPr>
              <a:t>квалитетниј</a:t>
            </a:r>
            <a:r>
              <a:rPr lang="sr-Cyrl-RS" sz="3200" dirty="0" smtClean="0">
                <a:latin typeface="+mj-lt"/>
              </a:rPr>
              <a:t>а</a:t>
            </a:r>
            <a:r>
              <a:rPr lang="en-US" sz="3200" dirty="0" smtClean="0">
                <a:latin typeface="+mj-lt"/>
              </a:rPr>
              <a:t> </a:t>
            </a:r>
            <a:r>
              <a:rPr lang="en-US" sz="3200" dirty="0" smtClean="0">
                <a:latin typeface="+mj-lt"/>
              </a:rPr>
              <a:t>и </a:t>
            </a:r>
            <a:r>
              <a:rPr lang="en-US" sz="3200" dirty="0" err="1" smtClean="0">
                <a:latin typeface="+mj-lt"/>
              </a:rPr>
              <a:t>ефикасниј</a:t>
            </a:r>
            <a:r>
              <a:rPr lang="sr-Cyrl-RS" sz="3200" dirty="0" smtClean="0">
                <a:latin typeface="+mj-lt"/>
              </a:rPr>
              <a:t>а</a:t>
            </a:r>
            <a:r>
              <a:rPr lang="en-US" sz="3200" dirty="0" smtClean="0">
                <a:latin typeface="+mj-lt"/>
              </a:rPr>
              <a:t> </a:t>
            </a:r>
            <a:r>
              <a:rPr lang="en-US" sz="3200" dirty="0" err="1" smtClean="0">
                <a:latin typeface="+mj-lt"/>
              </a:rPr>
              <a:t>услуга</a:t>
            </a:r>
            <a:r>
              <a:rPr lang="sr-Cyrl-RS" sz="3200" dirty="0" smtClean="0">
                <a:latin typeface="+mj-lt"/>
              </a:rPr>
              <a:t>.</a:t>
            </a:r>
            <a:endParaRPr lang="en-US" sz="3200" dirty="0">
              <a:latin typeface="+mj-lt"/>
            </a:endParaRPr>
          </a:p>
        </p:txBody>
      </p:sp>
      <p:sp>
        <p:nvSpPr>
          <p:cNvPr id="4" name="Slide Number Placeholder 3"/>
          <p:cNvSpPr>
            <a:spLocks noGrp="1"/>
          </p:cNvSpPr>
          <p:nvPr>
            <p:ph type="sldNum" sz="quarter" idx="12"/>
          </p:nvPr>
        </p:nvSpPr>
        <p:spPr/>
        <p:txBody>
          <a:bodyPr/>
          <a:lstStyle/>
          <a:p>
            <a:pPr algn="ctr"/>
            <a:fld id="{B6F15528-21DE-4FAA-801E-634DDDAF4B2B}" type="slidenum">
              <a:rPr lang="en-US" smtClean="0"/>
              <a:pPr algn="ctr"/>
              <a:t>7</a:t>
            </a:fld>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CS" sz="4800" dirty="0" smtClean="0"/>
              <a:t>Формулисање проблема</a:t>
            </a:r>
            <a:endParaRPr lang="en-US" sz="4800" dirty="0"/>
          </a:p>
        </p:txBody>
      </p:sp>
      <p:sp>
        <p:nvSpPr>
          <p:cNvPr id="3" name="Content Placeholder 2"/>
          <p:cNvSpPr>
            <a:spLocks noGrp="1"/>
          </p:cNvSpPr>
          <p:nvPr>
            <p:ph idx="1"/>
          </p:nvPr>
        </p:nvSpPr>
        <p:spPr/>
        <p:txBody>
          <a:bodyPr>
            <a:normAutofit/>
          </a:bodyPr>
          <a:lstStyle/>
          <a:p>
            <a:r>
              <a:rPr lang="sr-Cyrl-CS" dirty="0" smtClean="0">
                <a:latin typeface="+mj-lt"/>
              </a:rPr>
              <a:t>Проблеми </a:t>
            </a:r>
            <a:r>
              <a:rPr lang="sr-Cyrl-CS" dirty="0" smtClean="0">
                <a:latin typeface="+mj-lt"/>
              </a:rPr>
              <a:t>који </a:t>
            </a:r>
            <a:r>
              <a:rPr lang="sr-Cyrl-CS" dirty="0" smtClean="0">
                <a:latin typeface="+mj-lt"/>
              </a:rPr>
              <a:t>доводе </a:t>
            </a:r>
            <a:r>
              <a:rPr lang="sr-Cyrl-CS" dirty="0" smtClean="0">
                <a:latin typeface="+mj-lt"/>
              </a:rPr>
              <a:t>до неефикасног рада </a:t>
            </a:r>
            <a:r>
              <a:rPr lang="sr-Cyrl-CS" dirty="0" smtClean="0">
                <a:latin typeface="+mj-lt"/>
              </a:rPr>
              <a:t>библиотеке:</a:t>
            </a:r>
          </a:p>
          <a:p>
            <a:pPr marL="514350" indent="-514350">
              <a:buFont typeface="+mj-lt"/>
              <a:buAutoNum type="arabicPeriod"/>
            </a:pPr>
            <a:r>
              <a:rPr lang="sr-Cyrl-CS" dirty="0" smtClean="0">
                <a:latin typeface="+mj-lt"/>
              </a:rPr>
              <a:t>Ло</a:t>
            </a:r>
            <a:r>
              <a:rPr lang="sr-Cyrl-CS" dirty="0" smtClean="0">
                <a:latin typeface="+mj-lt"/>
              </a:rPr>
              <a:t>ша организација литературе</a:t>
            </a:r>
          </a:p>
          <a:p>
            <a:pPr marL="514350" indent="-514350">
              <a:buFont typeface="+mj-lt"/>
              <a:buAutoNum type="arabicPeriod"/>
            </a:pPr>
            <a:r>
              <a:rPr lang="sr-Cyrl-CS" dirty="0" smtClean="0">
                <a:latin typeface="+mj-lt"/>
              </a:rPr>
              <a:t>Дуго време тражења литературе</a:t>
            </a:r>
          </a:p>
          <a:p>
            <a:pPr marL="514350" indent="-514350">
              <a:buFont typeface="+mj-lt"/>
              <a:buAutoNum type="arabicPeriod"/>
            </a:pPr>
            <a:r>
              <a:rPr lang="sr-Cyrl-CS" dirty="0" smtClean="0">
                <a:latin typeface="+mj-lt"/>
              </a:rPr>
              <a:t>Немогућност налажења литературе</a:t>
            </a:r>
          </a:p>
          <a:p>
            <a:pPr marL="514350" indent="-514350">
              <a:buFont typeface="+mj-lt"/>
              <a:buAutoNum type="arabicPeriod"/>
            </a:pPr>
            <a:r>
              <a:rPr lang="sr-Cyrl-CS" dirty="0" smtClean="0">
                <a:latin typeface="+mj-lt"/>
              </a:rPr>
              <a:t>Непостојање јасног прегледа литературе из дате области</a:t>
            </a:r>
          </a:p>
          <a:p>
            <a:pPr marL="514350" indent="-514350">
              <a:buFont typeface="+mj-lt"/>
              <a:buAutoNum type="arabicPeriod"/>
            </a:pPr>
            <a:r>
              <a:rPr lang="sr-Cyrl-CS" dirty="0" err="1" smtClean="0">
                <a:latin typeface="+mj-lt"/>
              </a:rPr>
              <a:t>Несавршеност</a:t>
            </a:r>
            <a:r>
              <a:rPr lang="sr-Cyrl-CS" dirty="0" smtClean="0">
                <a:latin typeface="+mj-lt"/>
              </a:rPr>
              <a:t>  знања библиотекара тј. радника</a:t>
            </a:r>
            <a:endParaRPr lang="sr-Cyrl-CS" dirty="0" smtClean="0">
              <a:latin typeface="+mj-lt"/>
            </a:endParaRPr>
          </a:p>
        </p:txBody>
      </p:sp>
      <p:sp>
        <p:nvSpPr>
          <p:cNvPr id="4" name="Slide Number Placeholder 3"/>
          <p:cNvSpPr>
            <a:spLocks noGrp="1"/>
          </p:cNvSpPr>
          <p:nvPr>
            <p:ph type="sldNum" sz="quarter" idx="12"/>
          </p:nvPr>
        </p:nvSpPr>
        <p:spPr/>
        <p:txBody>
          <a:bodyPr/>
          <a:lstStyle/>
          <a:p>
            <a:pPr algn="ctr"/>
            <a:fld id="{B6F15528-21DE-4FAA-801E-634DDDAF4B2B}" type="slidenum">
              <a:rPr lang="en-US" smtClean="0"/>
              <a:pPr algn="ctr"/>
              <a:t>8</a:t>
            </a:fld>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sr-Cyrl-CS" sz="4800" dirty="0" smtClean="0"/>
              <a:t>Очекивани резултати симулације</a:t>
            </a:r>
            <a:endParaRPr lang="en-US" sz="4800" dirty="0"/>
          </a:p>
        </p:txBody>
      </p:sp>
      <p:sp>
        <p:nvSpPr>
          <p:cNvPr id="3" name="Content Placeholder 2"/>
          <p:cNvSpPr>
            <a:spLocks noGrp="1"/>
          </p:cNvSpPr>
          <p:nvPr>
            <p:ph idx="1"/>
          </p:nvPr>
        </p:nvSpPr>
        <p:spPr/>
        <p:txBody>
          <a:bodyPr>
            <a:normAutofit/>
          </a:bodyPr>
          <a:lstStyle/>
          <a:p>
            <a:pPr>
              <a:buNone/>
            </a:pPr>
            <a:endParaRPr lang="sr-Cyrl-CS" sz="3200" dirty="0" smtClean="0">
              <a:latin typeface="+mj-lt"/>
            </a:endParaRPr>
          </a:p>
          <a:p>
            <a:r>
              <a:rPr lang="sr-Cyrl-RS" sz="3200" dirty="0" smtClean="0">
                <a:latin typeface="+mj-lt"/>
              </a:rPr>
              <a:t>Побоњшање организације рада библиотеке</a:t>
            </a:r>
          </a:p>
          <a:p>
            <a:endParaRPr lang="sr-Cyrl-RS" sz="3200" dirty="0" smtClean="0">
              <a:latin typeface="+mj-lt"/>
            </a:endParaRPr>
          </a:p>
          <a:p>
            <a:r>
              <a:rPr lang="sr-Cyrl-RS" sz="3200" dirty="0" smtClean="0">
                <a:latin typeface="+mj-lt"/>
              </a:rPr>
              <a:t>Краће време тражења литературе, тј. мањи редови</a:t>
            </a:r>
          </a:p>
          <a:p>
            <a:endParaRPr lang="sr-Cyrl-CS" sz="3200" dirty="0" smtClean="0">
              <a:latin typeface="+mj-lt"/>
            </a:endParaRPr>
          </a:p>
          <a:p>
            <a:endParaRPr lang="sr-Cyrl-CS" sz="3200" dirty="0" smtClean="0">
              <a:latin typeface="+mj-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446</TotalTime>
  <Words>3479</Words>
  <Application>Microsoft Office PowerPoint</Application>
  <PresentationFormat>On-screen Show (4:3)</PresentationFormat>
  <Paragraphs>1125</Paragraphs>
  <Slides>60</Slides>
  <Notes>3</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Flow</vt:lpstr>
      <vt:lpstr>ПРОЈЕКТНИ ЗАДАТАК</vt:lpstr>
      <vt:lpstr>Предметни наставници и сарадници</vt:lpstr>
      <vt:lpstr>Група 2</vt:lpstr>
      <vt:lpstr>Садржај пројектног задатка</vt:lpstr>
      <vt:lpstr>Задатак 1: Симулација рада библиотеке</vt:lpstr>
      <vt:lpstr>Slide 6</vt:lpstr>
      <vt:lpstr>Циљ симулације</vt:lpstr>
      <vt:lpstr>Формулисање проблема</vt:lpstr>
      <vt:lpstr>Очекивани резултати симулације</vt:lpstr>
      <vt:lpstr>Наш предлог система</vt:lpstr>
      <vt:lpstr>Компоненте модела система</vt:lpstr>
      <vt:lpstr>Дефинисање најважнијих података симулације</vt:lpstr>
      <vt:lpstr>Закључак</vt:lpstr>
      <vt:lpstr>Задатак 2</vt:lpstr>
      <vt:lpstr>Задатак 2.1: Симулација рада такси удружења</vt:lpstr>
      <vt:lpstr>Slide 16</vt:lpstr>
      <vt:lpstr>Поставка задатка</vt:lpstr>
      <vt:lpstr>Дефинисања симулације</vt:lpstr>
      <vt:lpstr>Поставка задатка</vt:lpstr>
      <vt:lpstr>Кумулативна вероватноћа и опсег случајно изабраних бројева</vt:lpstr>
      <vt:lpstr>Међудолазак клијената и трајање услуге </vt:lpstr>
      <vt:lpstr>Време међудоласка и трајање услуга клијената</vt:lpstr>
      <vt:lpstr>Време међудоласка и трајање услуга клијената за дан 1</vt:lpstr>
      <vt:lpstr>Параметри симулационе табеле за дан 1</vt:lpstr>
      <vt:lpstr>Формирање симулационе табеле за дан 1 (систем са једним такси возилом)</vt:lpstr>
      <vt:lpstr>Симулациона табела за дан 1 (систем са једним такси возилом), први део</vt:lpstr>
      <vt:lpstr>Симулациона табела за дан 1 (систем са једним такси возилом), други део</vt:lpstr>
      <vt:lpstr>Анализа дана 1 (систем са једним такси возилом)</vt:lpstr>
      <vt:lpstr>Формирање симулационе табеле за дан 1 (систем са два такси возила)</vt:lpstr>
      <vt:lpstr>Симулациона табела за дан 1 (систем са два такси возила), први део</vt:lpstr>
      <vt:lpstr>Симулациона табела за дан 1 (систем са два такси возила), други део</vt:lpstr>
      <vt:lpstr>Анализа дана 1 (систем са два такси возила)</vt:lpstr>
      <vt:lpstr>Преглед новчаног стања на крају дана 1</vt:lpstr>
      <vt:lpstr>Сумиране табеле свих пет дана </vt:lpstr>
      <vt:lpstr>Коначни закључак</vt:lpstr>
      <vt:lpstr>Задатак 2.2: Инвентарски проблем дистрибутера новина</vt:lpstr>
      <vt:lpstr>Еxample 2.3.xls</vt:lpstr>
      <vt:lpstr>Табела дневног профита</vt:lpstr>
      <vt:lpstr>Закључак</vt:lpstr>
      <vt:lpstr>Задатак 2.3: Проблем поузданости полисе замене робе</vt:lpstr>
      <vt:lpstr>Еxample 2.5Р.xls</vt:lpstr>
      <vt:lpstr>Први случај (40 понављања)</vt:lpstr>
      <vt:lpstr>Табела износа за први случај    (40 понављања)</vt:lpstr>
      <vt:lpstr>Други случај (400 понављања)</vt:lpstr>
      <vt:lpstr>Табела износа за други случај    (400 понављања)</vt:lpstr>
      <vt:lpstr>Закључак</vt:lpstr>
      <vt:lpstr>Задатак 3</vt:lpstr>
      <vt:lpstr>Поставка задатка 3</vt:lpstr>
      <vt:lpstr>Задатак 3.1:  Технолошки систем 3.2</vt:lpstr>
      <vt:lpstr>Диспозиција технолошког система</vt:lpstr>
      <vt:lpstr>Блок дијаграм симулационог система</vt:lpstr>
      <vt:lpstr>Моделирање система применом AnyLogic софтвера</vt:lpstr>
      <vt:lpstr>Генерисање извештаја након извршене симулације</vt:lpstr>
      <vt:lpstr>Анализа извештаја и коментар о добијеним резултатима</vt:lpstr>
      <vt:lpstr>Задатак 3.2:  Технолошки систем 3.4</vt:lpstr>
      <vt:lpstr>Диспозиција технолошког система</vt:lpstr>
      <vt:lpstr>Блок дијаграм симулационог система</vt:lpstr>
      <vt:lpstr>Моделирање система применом AnyLogic софтвера</vt:lpstr>
      <vt:lpstr>Генерисање извештаја након извршене симулације</vt:lpstr>
      <vt:lpstr>Анализа извештаја и коментар о добијеним резултатима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ПРОЈЕКТНИ ЗАДАТАК</dc:title>
  <dc:creator>Gordon Freeman</dc:creator>
  <cp:lastModifiedBy>User</cp:lastModifiedBy>
  <cp:revision>90</cp:revision>
  <dcterms:created xsi:type="dcterms:W3CDTF">2006-08-16T00:00:00Z</dcterms:created>
  <dcterms:modified xsi:type="dcterms:W3CDTF">2011-04-06T12:18:19Z</dcterms:modified>
</cp:coreProperties>
</file>